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dp" ContentType="image/vnd.ms-photo"/>
  <Default Extension="wmf" ContentType="image/x-w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35"/>
  </p:notesMasterIdLst>
  <p:sldIdLst>
    <p:sldId id="256" r:id="rId4"/>
    <p:sldId id="274" r:id="rId5"/>
    <p:sldId id="275" r:id="rId6"/>
    <p:sldId id="280" r:id="rId7"/>
    <p:sldId id="281" r:id="rId8"/>
    <p:sldId id="282" r:id="rId9"/>
    <p:sldId id="276" r:id="rId10"/>
    <p:sldId id="283" r:id="rId11"/>
    <p:sldId id="284" r:id="rId12"/>
    <p:sldId id="277" r:id="rId13"/>
    <p:sldId id="287" r:id="rId14"/>
    <p:sldId id="286" r:id="rId15"/>
    <p:sldId id="279" r:id="rId16"/>
    <p:sldId id="289" r:id="rId17"/>
    <p:sldId id="290" r:id="rId18"/>
    <p:sldId id="291" r:id="rId19"/>
    <p:sldId id="292" r:id="rId20"/>
    <p:sldId id="293" r:id="rId21"/>
    <p:sldId id="301" r:id="rId22"/>
    <p:sldId id="302" r:id="rId23"/>
    <p:sldId id="294" r:id="rId24"/>
    <p:sldId id="295" r:id="rId25"/>
    <p:sldId id="305" r:id="rId26"/>
    <p:sldId id="306" r:id="rId27"/>
    <p:sldId id="296" r:id="rId28"/>
    <p:sldId id="297" r:id="rId29"/>
    <p:sldId id="303" r:id="rId30"/>
    <p:sldId id="304" r:id="rId31"/>
    <p:sldId id="307" r:id="rId32"/>
    <p:sldId id="308" r:id="rId33"/>
    <p:sldId id="309" r:id="rId34"/>
    <p:sldId id="310" r:id="rId36"/>
    <p:sldId id="312" r:id="rId37"/>
    <p:sldId id="313" r:id="rId38"/>
    <p:sldId id="273" r:id="rId39"/>
  </p:sldIdLst>
  <p:sldSz cx="12192000" cy="6858000"/>
  <p:notesSz cx="6858000" cy="9144000"/>
  <p:embeddedFontLst>
    <p:embeddedFont>
      <p:font typeface="黑体" panose="02010609060101010101" charset="-122"/>
      <p:regular r:id="rId44"/>
    </p:embeddedFont>
    <p:embeddedFont>
      <p:font typeface="方正粗黑宋简体" panose="02000000000000000000" charset="-122"/>
      <p:regular r:id="rId45"/>
    </p:embeddedFont>
    <p:embeddedFont>
      <p:font typeface="三极综艺简体120" panose="00000500000000000000" pitchFamily="2" charset="-122"/>
      <p:regular r:id="rId46"/>
    </p:embeddedFont>
    <p:embeddedFont>
      <p:font typeface="等线" panose="02010600030101010101" charset="-122"/>
      <p:regular r:id="rId47"/>
    </p:embeddedFont>
    <p:embeddedFont>
      <p:font typeface="微软雅黑" panose="020B0503020204020204" charset="-122"/>
      <p:regular r:id="rId48"/>
    </p:embeddedFont>
    <p:embeddedFont>
      <p:font typeface="等线 Light" panose="02010600030101010101" charset="-122"/>
      <p:regular r:id="rId49"/>
    </p:embeddedFont>
    <p:embeddedFont>
      <p:font typeface="Calibri" panose="020F0502020204030204" charset="0"/>
      <p:regular r:id="rId50"/>
      <p:bold r:id="rId51"/>
      <p:italic r:id="rId52"/>
      <p:boldItalic r:id="rId5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5" userDrawn="1">
          <p15:clr>
            <a:srgbClr val="A4A3A4"/>
          </p15:clr>
        </p15:guide>
        <p15:guide id="2" orient="horz" pos="3697" userDrawn="1">
          <p15:clr>
            <a:srgbClr val="A4A3A4"/>
          </p15:clr>
        </p15:guide>
        <p15:guide id="3" orient="horz" pos="1167" userDrawn="1">
          <p15:clr>
            <a:srgbClr val="A4A3A4"/>
          </p15:clr>
        </p15:guide>
        <p15:guide id="4" pos="814" userDrawn="1">
          <p15:clr>
            <a:srgbClr val="A4A3A4"/>
          </p15:clr>
        </p15:guide>
        <p15:guide id="5" pos="540" userDrawn="1">
          <p15:clr>
            <a:srgbClr val="A4A3A4"/>
          </p15:clr>
        </p15:guide>
        <p15:guide id="6" pos="7194" userDrawn="1">
          <p15:clr>
            <a:srgbClr val="A4A3A4"/>
          </p15:clr>
        </p15:guide>
        <p15:guide id="7" pos="462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ng" initials="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0045B"/>
    <a:srgbClr val="4EAE04"/>
    <a:srgbClr val="2E6C9E"/>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719" autoAdjust="0"/>
    <p:restoredTop sz="96004" autoAdjust="0"/>
  </p:normalViewPr>
  <p:slideViewPr>
    <p:cSldViewPr snapToGrid="0" showGuides="1">
      <p:cViewPr>
        <p:scale>
          <a:sx n="75" d="100"/>
          <a:sy n="75" d="100"/>
        </p:scale>
        <p:origin x="-372" y="-48"/>
      </p:cViewPr>
      <p:guideLst>
        <p:guide orient="horz" pos="475"/>
        <p:guide orient="horz" pos="3697"/>
        <p:guide orient="horz" pos="1167"/>
        <p:guide pos="814"/>
        <p:guide pos="540"/>
        <p:guide pos="7194"/>
        <p:guide pos="4621"/>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3" Type="http://schemas.openxmlformats.org/officeDocument/2006/relationships/font" Target="fonts/font10.fntdata"/><Relationship Id="rId52" Type="http://schemas.openxmlformats.org/officeDocument/2006/relationships/font" Target="fonts/font9.fntdata"/><Relationship Id="rId51" Type="http://schemas.openxmlformats.org/officeDocument/2006/relationships/font" Target="fonts/font8.fntdata"/><Relationship Id="rId50" Type="http://schemas.openxmlformats.org/officeDocument/2006/relationships/font" Target="fonts/font7.fntdata"/><Relationship Id="rId5" Type="http://schemas.openxmlformats.org/officeDocument/2006/relationships/slide" Target="slides/slide2.xml"/><Relationship Id="rId49" Type="http://schemas.openxmlformats.org/officeDocument/2006/relationships/font" Target="fonts/font6.fntdata"/><Relationship Id="rId48" Type="http://schemas.openxmlformats.org/officeDocument/2006/relationships/font" Target="fonts/font5.fntdata"/><Relationship Id="rId47" Type="http://schemas.openxmlformats.org/officeDocument/2006/relationships/font" Target="fonts/font4.fntdata"/><Relationship Id="rId46" Type="http://schemas.openxmlformats.org/officeDocument/2006/relationships/font" Target="fonts/font3.fntdata"/><Relationship Id="rId45" Type="http://schemas.openxmlformats.org/officeDocument/2006/relationships/font" Target="fonts/font2.fntdata"/><Relationship Id="rId44" Type="http://schemas.openxmlformats.org/officeDocument/2006/relationships/font" Target="fonts/font1.fntdata"/><Relationship Id="rId43" Type="http://schemas.openxmlformats.org/officeDocument/2006/relationships/commentAuthors" Target="commentAuthors.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notesMaster" Target="notesMasters/notesMaster1.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DD42D61-F1B8-4FA5-8CE3-7A7B80C26B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E7D712-8B5D-47E3-A34D-D124286D0218}"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D42D61-F1B8-4FA5-8CE3-7A7B80C26B0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E7D712-8B5D-47E3-A34D-D124286D021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D42D61-F1B8-4FA5-8CE3-7A7B80C26B0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E7D712-8B5D-47E3-A34D-D124286D021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0.xml"/><Relationship Id="rId2" Type="http://schemas.openxmlformats.org/officeDocument/2006/relationships/image" Target="../media/image5.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xml"/><Relationship Id="rId2" Type="http://schemas.openxmlformats.org/officeDocument/2006/relationships/image" Target="../media/image5.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xml"/><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7.xml"/><Relationship Id="rId5" Type="http://schemas.openxmlformats.org/officeDocument/2006/relationships/tags" Target="../tags/tag17.xml"/><Relationship Id="rId4" Type="http://schemas.openxmlformats.org/officeDocument/2006/relationships/image" Target="../media/image22.wmf"/><Relationship Id="rId3" Type="http://schemas.openxmlformats.org/officeDocument/2006/relationships/oleObject" Target="../embeddings/oleObject2.bin"/><Relationship Id="rId2" Type="http://schemas.openxmlformats.org/officeDocument/2006/relationships/image" Target="../media/image21.wmf"/><Relationship Id="rId1"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8.xml"/><Relationship Id="rId2" Type="http://schemas.openxmlformats.org/officeDocument/2006/relationships/image" Target="../media/image24.png"/><Relationship Id="rId1"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9.xml"/><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20.xml"/><Relationship Id="rId2" Type="http://schemas.openxmlformats.org/officeDocument/2006/relationships/image" Target="../media/image27.jpeg"/><Relationship Id="rId1"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1.xml"/><Relationship Id="rId1"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2.xml"/><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3.xml"/><Relationship Id="rId1"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4.xml"/><Relationship Id="rId1"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5.xml"/><Relationship Id="rId1"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xml"/><Relationship Id="rId1"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7.xml"/><Relationship Id="rId1"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8.xml"/><Relationship Id="rId1" Type="http://schemas.openxmlformats.org/officeDocument/2006/relationships/image" Target="../media/image35.jpe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29.xml"/><Relationship Id="rId2" Type="http://schemas.openxmlformats.org/officeDocument/2006/relationships/image" Target="../media/image5.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xml"/><Relationship Id="rId2" Type="http://schemas.openxmlformats.org/officeDocument/2006/relationships/image" Target="../media/image5.pn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0.xml"/><Relationship Id="rId1" Type="http://schemas.openxmlformats.org/officeDocument/2006/relationships/image" Target="../media/image36.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8.xml"/><Relationship Id="rId2" Type="http://schemas.openxmlformats.org/officeDocument/2006/relationships/tags" Target="../tags/tag31.xml"/><Relationship Id="rId1"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2.xml"/><Relationship Id="rId1"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3.xml"/><Relationship Id="rId1"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4.xml"/><Relationship Id="rId1"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5.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xml"/><Relationship Id="rId2" Type="http://schemas.microsoft.com/office/2007/relationships/hdphoto" Target="../media/image7.wdp"/><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6.xml"/><Relationship Id="rId5" Type="http://schemas.openxmlformats.org/officeDocument/2006/relationships/image" Target="../media/image13.jpeg"/><Relationship Id="rId4" Type="http://schemas.microsoft.com/office/2007/relationships/hdphoto" Target="../media/image12.wdp"/><Relationship Id="rId3" Type="http://schemas.openxmlformats.org/officeDocument/2006/relationships/image" Target="../media/image11.png"/><Relationship Id="rId2" Type="http://schemas.microsoft.com/office/2007/relationships/hdphoto" Target="../media/image10.wdp"/><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xml"/><Relationship Id="rId2" Type="http://schemas.openxmlformats.org/officeDocument/2006/relationships/image" Target="../media/image5.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7" name="图片 16"/>
          <p:cNvPicPr>
            <a:picLocks noChangeAspect="1"/>
          </p:cNvPicPr>
          <p:nvPr/>
        </p:nvPicPr>
        <p:blipFill>
          <a:blip r:embed="rId1" cstate="screen">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7097913 w 12192000"/>
              <a:gd name="connsiteY0" fmla="*/ 3143162 h 6858000"/>
              <a:gd name="connsiteX1" fmla="*/ 6724647 w 12192000"/>
              <a:gd name="connsiteY1" fmla="*/ 3516429 h 6858000"/>
              <a:gd name="connsiteX2" fmla="*/ 6724647 w 12192000"/>
              <a:gd name="connsiteY2" fmla="*/ 5009451 h 6858000"/>
              <a:gd name="connsiteX3" fmla="*/ 7097913 w 12192000"/>
              <a:gd name="connsiteY3" fmla="*/ 5382718 h 6858000"/>
              <a:gd name="connsiteX4" fmla="*/ 11808822 w 12192000"/>
              <a:gd name="connsiteY4" fmla="*/ 5382718 h 6858000"/>
              <a:gd name="connsiteX5" fmla="*/ 12182089 w 12192000"/>
              <a:gd name="connsiteY5" fmla="*/ 5009451 h 6858000"/>
              <a:gd name="connsiteX6" fmla="*/ 12182089 w 12192000"/>
              <a:gd name="connsiteY6" fmla="*/ 3516429 h 6858000"/>
              <a:gd name="connsiteX7" fmla="*/ 11808822 w 12192000"/>
              <a:gd name="connsiteY7" fmla="*/ 3143162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7097913" y="3143162"/>
                </a:moveTo>
                <a:cubicBezTo>
                  <a:pt x="6891764" y="3143162"/>
                  <a:pt x="6724647" y="3310279"/>
                  <a:pt x="6724647" y="3516429"/>
                </a:cubicBezTo>
                <a:lnTo>
                  <a:pt x="6724647" y="5009451"/>
                </a:lnTo>
                <a:cubicBezTo>
                  <a:pt x="6724647" y="5215601"/>
                  <a:pt x="6891764" y="5382718"/>
                  <a:pt x="7097913" y="5382718"/>
                </a:cubicBezTo>
                <a:lnTo>
                  <a:pt x="11808822" y="5382718"/>
                </a:lnTo>
                <a:cubicBezTo>
                  <a:pt x="12014972" y="5382718"/>
                  <a:pt x="12182089" y="5215601"/>
                  <a:pt x="12182089" y="5009451"/>
                </a:cubicBezTo>
                <a:lnTo>
                  <a:pt x="12182089" y="3516429"/>
                </a:lnTo>
                <a:cubicBezTo>
                  <a:pt x="12182089" y="3310279"/>
                  <a:pt x="12014972" y="3143162"/>
                  <a:pt x="11808822" y="3143162"/>
                </a:cubicBezTo>
                <a:close/>
                <a:moveTo>
                  <a:pt x="0" y="0"/>
                </a:moveTo>
                <a:lnTo>
                  <a:pt x="12192000" y="0"/>
                </a:lnTo>
                <a:lnTo>
                  <a:pt x="12192000" y="6858000"/>
                </a:lnTo>
                <a:lnTo>
                  <a:pt x="0" y="6858000"/>
                </a:lnTo>
                <a:close/>
              </a:path>
            </a:pathLst>
          </a:custGeom>
        </p:spPr>
      </p:pic>
      <p:sp>
        <p:nvSpPr>
          <p:cNvPr id="19" name="文本框 18"/>
          <p:cNvSpPr txBox="1"/>
          <p:nvPr/>
        </p:nvSpPr>
        <p:spPr>
          <a:xfrm>
            <a:off x="7196455" y="2585085"/>
            <a:ext cx="4365625" cy="1938020"/>
          </a:xfrm>
          <a:prstGeom prst="rect">
            <a:avLst/>
          </a:prstGeom>
          <a:noFill/>
        </p:spPr>
        <p:txBody>
          <a:bodyPr wrap="square">
            <a:spAutoFit/>
          </a:bodyPr>
          <a:lstStyle/>
          <a:p>
            <a:r>
              <a:rPr lang="zh-CN" altLang="en-US" sz="6000" dirty="0">
                <a:solidFill>
                  <a:srgbClr val="2E6C9E"/>
                </a:solidFill>
                <a:latin typeface="方正粗黑宋简体" panose="02000000000000000000" charset="-122"/>
                <a:ea typeface="方正粗黑宋简体" panose="02000000000000000000" charset="-122"/>
              </a:rPr>
              <a:t>学校传染病</a:t>
            </a:r>
            <a:endParaRPr lang="zh-CN" altLang="en-US" sz="6000" dirty="0">
              <a:solidFill>
                <a:srgbClr val="2E6C9E"/>
              </a:solidFill>
              <a:latin typeface="方正粗黑宋简体" panose="02000000000000000000" charset="-122"/>
              <a:ea typeface="方正粗黑宋简体" panose="02000000000000000000" charset="-122"/>
            </a:endParaRPr>
          </a:p>
          <a:p>
            <a:r>
              <a:rPr lang="zh-CN" altLang="en-US" sz="6000" dirty="0">
                <a:solidFill>
                  <a:srgbClr val="2E6C9E"/>
                </a:solidFill>
                <a:latin typeface="方正粗黑宋简体" panose="02000000000000000000" charset="-122"/>
                <a:ea typeface="方正粗黑宋简体" panose="02000000000000000000" charset="-122"/>
              </a:rPr>
              <a:t> </a:t>
            </a:r>
            <a:r>
              <a:rPr lang="en-US" altLang="zh-CN" sz="6000" dirty="0">
                <a:solidFill>
                  <a:srgbClr val="2E6C9E"/>
                </a:solidFill>
                <a:latin typeface="方正粗黑宋简体" panose="02000000000000000000" charset="-122"/>
                <a:ea typeface="方正粗黑宋简体" panose="02000000000000000000" charset="-122"/>
              </a:rPr>
              <a:t> </a:t>
            </a:r>
            <a:r>
              <a:rPr lang="zh-CN" altLang="en-US" sz="6000" dirty="0">
                <a:solidFill>
                  <a:srgbClr val="2E6C9E"/>
                </a:solidFill>
                <a:latin typeface="方正粗黑宋简体" panose="02000000000000000000" charset="-122"/>
                <a:ea typeface="方正粗黑宋简体" panose="02000000000000000000" charset="-122"/>
              </a:rPr>
              <a:t>防控知识</a:t>
            </a:r>
            <a:endParaRPr lang="zh-CN" altLang="en-US" sz="6000" dirty="0">
              <a:solidFill>
                <a:srgbClr val="2E6C9E"/>
              </a:solidFill>
              <a:latin typeface="方正粗黑宋简体" panose="02000000000000000000" charset="-122"/>
              <a:ea typeface="方正粗黑宋简体" panose="02000000000000000000" charset="-122"/>
            </a:endParaRPr>
          </a:p>
        </p:txBody>
      </p:sp>
      <p:sp>
        <p:nvSpPr>
          <p:cNvPr id="21" name="文本框 20"/>
          <p:cNvSpPr txBox="1"/>
          <p:nvPr/>
        </p:nvSpPr>
        <p:spPr>
          <a:xfrm>
            <a:off x="7335520" y="1958812"/>
            <a:ext cx="4226560" cy="369332"/>
          </a:xfrm>
          <a:prstGeom prst="rect">
            <a:avLst/>
          </a:prstGeom>
          <a:noFill/>
        </p:spPr>
        <p:txBody>
          <a:bodyPr wrap="square">
            <a:spAutoFit/>
          </a:bodyPr>
          <a:lstStyle/>
          <a:p>
            <a:r>
              <a:rPr lang="en-US" altLang="zh-CN" dirty="0">
                <a:solidFill>
                  <a:srgbClr val="2E6C9E"/>
                </a:solidFill>
                <a:latin typeface="三极综艺简体120" panose="00000500000000000000" pitchFamily="2" charset="-122"/>
                <a:ea typeface="三极综艺简体120" panose="00000500000000000000" pitchFamily="2" charset="-122"/>
              </a:rPr>
              <a:t>Prevention of infectious diseases</a:t>
            </a:r>
            <a:endParaRPr lang="zh-CN" altLang="en-US" dirty="0">
              <a:solidFill>
                <a:srgbClr val="2E6C9E"/>
              </a:solidFill>
              <a:latin typeface="三极综艺简体120" panose="00000500000000000000" pitchFamily="2" charset="-122"/>
              <a:ea typeface="三极综艺简体120" panose="00000500000000000000" pitchFamily="2" charset="-122"/>
            </a:endParaRPr>
          </a:p>
        </p:txBody>
      </p:sp>
      <p:sp>
        <p:nvSpPr>
          <p:cNvPr id="24" name="圆: 空心 23"/>
          <p:cNvSpPr/>
          <p:nvPr/>
        </p:nvSpPr>
        <p:spPr>
          <a:xfrm>
            <a:off x="11277600" y="6004560"/>
            <a:ext cx="284480" cy="284480"/>
          </a:xfrm>
          <a:prstGeom prst="donu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5" name="0100">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520238" y="-638810"/>
            <a:ext cx="487362" cy="487363"/>
          </a:xfrm>
          <a:prstGeom prst="rect">
            <a:avLst/>
          </a:prstGeom>
        </p:spPr>
      </p:pic>
    </p:spTree>
    <p:custDataLst>
      <p:tags r:id="rId5"/>
    </p:custDataLst>
  </p:cSld>
  <p:clrMapOvr>
    <a:masterClrMapping/>
  </p:clrMapOvr>
  <p:transition spd="slow" advTm="616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childTnLst>
                          </p:cTn>
                        </p:par>
                        <p:par>
                          <p:cTn id="22" fill="hold">
                            <p:stCondLst>
                              <p:cond delay="2000"/>
                            </p:stCondLst>
                            <p:childTnLst>
                              <p:par>
                                <p:cTn id="23" presetID="14" presetClass="entr" presetSubtype="1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hold" display="0">
                  <p:stCondLst>
                    <p:cond delay="indefinite"/>
                  </p:stCondLst>
                  <p:endCondLst>
                    <p:cond evt="onStopAudio" delay="0">
                      <p:tgtEl>
                        <p:sldTgt/>
                      </p:tgtEl>
                    </p:cond>
                  </p:endCondLst>
                </p:cTn>
                <p:tgtEl>
                  <p:spTgt spid="25"/>
                </p:tgtEl>
              </p:cMediaNode>
            </p:audio>
          </p:childTnLst>
        </p:cTn>
      </p:par>
    </p:tnLst>
    <p:bldLst>
      <p:bldP spid="19" grpId="0"/>
      <p:bldP spid="21" grpId="0"/>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5" name="图片 24"/>
          <p:cNvPicPr>
            <a:picLocks noChangeAspect="1"/>
          </p:cNvPicPr>
          <p:nvPr/>
        </p:nvPicPr>
        <p:blipFill rotWithShape="1">
          <a:blip r:embed="rId1" cstate="screen">
            <a:extLst>
              <a:ext uri="{28A0092B-C50C-407E-A947-70E740481C1C}">
                <a14:useLocalDpi xmlns:a14="http://schemas.microsoft.com/office/drawing/2010/main" val="0"/>
              </a:ext>
            </a:extLst>
          </a:blip>
          <a:srcRect/>
          <a:stretch>
            <a:fillRect/>
          </a:stretch>
        </p:blipFill>
        <p:spPr>
          <a:xfrm>
            <a:off x="0" y="1"/>
            <a:ext cx="12192000" cy="2407534"/>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p:spPr>
      </p:pic>
      <p:sp>
        <p:nvSpPr>
          <p:cNvPr id="20" name="圆: 空心 19"/>
          <p:cNvSpPr/>
          <p:nvPr/>
        </p:nvSpPr>
        <p:spPr>
          <a:xfrm>
            <a:off x="11176000" y="5821680"/>
            <a:ext cx="284480" cy="284480"/>
          </a:xfrm>
          <a:prstGeom prst="donu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文本框 21"/>
          <p:cNvSpPr txBox="1"/>
          <p:nvPr/>
        </p:nvSpPr>
        <p:spPr>
          <a:xfrm>
            <a:off x="5429780" y="3391782"/>
            <a:ext cx="6908833" cy="923330"/>
          </a:xfrm>
          <a:prstGeom prst="rect">
            <a:avLst/>
          </a:prstGeom>
          <a:noFill/>
        </p:spPr>
        <p:txBody>
          <a:bodyPr wrap="square">
            <a:spAutoFit/>
          </a:bodyPr>
          <a:lstStyle/>
          <a:p>
            <a:r>
              <a:rPr lang="zh-CN" altLang="en-US" sz="5400" spc="300" dirty="0">
                <a:solidFill>
                  <a:srgbClr val="2E6C9E"/>
                </a:solidFill>
                <a:latin typeface="三极综艺简体120" panose="00000500000000000000" pitchFamily="2" charset="-122"/>
                <a:ea typeface="三极综艺简体120" panose="00000500000000000000" pitchFamily="2" charset="-122"/>
              </a:rPr>
              <a:t>传染病的预防控制</a:t>
            </a:r>
            <a:endParaRPr lang="zh-CN" altLang="en-US" sz="5400" spc="300" dirty="0">
              <a:solidFill>
                <a:srgbClr val="2E6C9E"/>
              </a:solidFill>
              <a:latin typeface="三极综艺简体120" panose="00000500000000000000" pitchFamily="2" charset="-122"/>
              <a:ea typeface="三极综艺简体120" panose="00000500000000000000" pitchFamily="2" charset="-122"/>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93139"/>
            <a:ext cx="6389226" cy="4564861"/>
          </a:xfrm>
          <a:prstGeom prst="rect">
            <a:avLst/>
          </a:prstGeom>
        </p:spPr>
      </p:pic>
      <p:sp>
        <p:nvSpPr>
          <p:cNvPr id="37" name="矩形: 圆角 36"/>
          <p:cNvSpPr/>
          <p:nvPr/>
        </p:nvSpPr>
        <p:spPr>
          <a:xfrm>
            <a:off x="5572695" y="2826023"/>
            <a:ext cx="1952232" cy="40640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t>Part-03</a:t>
            </a:r>
            <a:endParaRPr lang="zh-CN" altLang="en-US" sz="2800" b="1" dirty="0"/>
          </a:p>
        </p:txBody>
      </p:sp>
    </p:spTree>
    <p:custDataLst>
      <p:tags r:id="rId3"/>
    </p:custDataLst>
  </p:cSld>
  <p:clrMapOvr>
    <a:masterClrMapping/>
  </p:clrMapOvr>
  <p:transition spd="slow" advTm="382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椭圆 29"/>
          <p:cNvSpPr/>
          <p:nvPr/>
        </p:nvSpPr>
        <p:spPr>
          <a:xfrm>
            <a:off x="2772697" y="3480619"/>
            <a:ext cx="1936955" cy="1936955"/>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955" y="562734"/>
            <a:ext cx="3289205" cy="43294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常见传染病及预防</a:t>
            </a:r>
            <a:endParaRPr lang="zh-CN" altLang="en-US" sz="2400" spc="300" dirty="0">
              <a:latin typeface="三极综艺简体120" panose="00000500000000000000" pitchFamily="2" charset="-122"/>
              <a:ea typeface="三极综艺简体120" panose="00000500000000000000" pitchFamily="2" charset="-122"/>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grpSp>
        <p:nvGrpSpPr>
          <p:cNvPr id="13" name="组合 12"/>
          <p:cNvGrpSpPr/>
          <p:nvPr/>
        </p:nvGrpSpPr>
        <p:grpSpPr>
          <a:xfrm>
            <a:off x="5569987" y="1923714"/>
            <a:ext cx="5209445" cy="415498"/>
            <a:chOff x="1292955" y="2330114"/>
            <a:chExt cx="5209445" cy="415498"/>
          </a:xfrm>
        </p:grpSpPr>
        <p:sp>
          <p:nvSpPr>
            <p:cNvPr id="17" name="矩形 16"/>
            <p:cNvSpPr/>
            <p:nvPr/>
          </p:nvSpPr>
          <p:spPr>
            <a:xfrm>
              <a:off x="3472909" y="2330114"/>
              <a:ext cx="3029491" cy="415498"/>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能够传播病原体的人或动物叫</a:t>
              </a:r>
              <a:r>
                <a:rPr lang="zh-CN" altLang="en-US" sz="140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传染源</a:t>
              </a:r>
              <a:r>
                <a:rPr lang="en-US" altLang="zh-CN" sz="140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0" name="矩形: 圆角 9"/>
            <p:cNvSpPr/>
            <p:nvPr/>
          </p:nvSpPr>
          <p:spPr>
            <a:xfrm>
              <a:off x="1292955" y="2363488"/>
              <a:ext cx="2019205" cy="35560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思源黑体 CN Medium" panose="020B0600000000000000" pitchFamily="34" charset="-122"/>
                  <a:ea typeface="思源黑体 CN Medium" panose="020B0600000000000000" pitchFamily="34" charset="-122"/>
                </a:rPr>
                <a:t>管理传染源</a:t>
              </a:r>
              <a:endParaRPr lang="en-US" altLang="zh-CN" sz="2000" dirty="0">
                <a:solidFill>
                  <a:schemeClr val="bg1"/>
                </a:solidFill>
                <a:latin typeface="思源黑体 CN Medium" panose="020B0600000000000000" pitchFamily="34" charset="-122"/>
                <a:ea typeface="思源黑体 CN Medium" panose="020B0600000000000000" pitchFamily="34" charset="-122"/>
              </a:endParaRPr>
            </a:p>
          </p:txBody>
        </p:sp>
      </p:grpSp>
      <p:grpSp>
        <p:nvGrpSpPr>
          <p:cNvPr id="12" name="组合 11"/>
          <p:cNvGrpSpPr/>
          <p:nvPr/>
        </p:nvGrpSpPr>
        <p:grpSpPr>
          <a:xfrm>
            <a:off x="5569987" y="3026134"/>
            <a:ext cx="5209445" cy="1061829"/>
            <a:chOff x="1292955" y="3091217"/>
            <a:chExt cx="5209445" cy="1061829"/>
          </a:xfrm>
        </p:grpSpPr>
        <p:sp>
          <p:nvSpPr>
            <p:cNvPr id="18" name="矩形 17"/>
            <p:cNvSpPr/>
            <p:nvPr/>
          </p:nvSpPr>
          <p:spPr>
            <a:xfrm>
              <a:off x="3472909" y="3091217"/>
              <a:ext cx="3029491" cy="1061829"/>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 病原体离开传染源到达健康人所经过的途径（如空气、饮用水、食物、接触等）叫传播</a:t>
              </a:r>
              <a:r>
                <a:rPr lang="zh-CN" altLang="en-US" sz="140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途径</a:t>
              </a:r>
              <a:r>
                <a:rPr lang="en-US" altLang="zh-CN" sz="140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20" name="矩形: 圆角 19"/>
            <p:cNvSpPr/>
            <p:nvPr/>
          </p:nvSpPr>
          <p:spPr>
            <a:xfrm>
              <a:off x="1292955" y="3427436"/>
              <a:ext cx="2019205" cy="35560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思源黑体 CN Medium" panose="020B0600000000000000" pitchFamily="34" charset="-122"/>
                  <a:ea typeface="思源黑体 CN Medium" panose="020B0600000000000000" pitchFamily="34" charset="-122"/>
                </a:rPr>
                <a:t>切断传播途径</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grpSp>
      <p:grpSp>
        <p:nvGrpSpPr>
          <p:cNvPr id="11" name="组合 10"/>
          <p:cNvGrpSpPr/>
          <p:nvPr/>
        </p:nvGrpSpPr>
        <p:grpSpPr>
          <a:xfrm>
            <a:off x="5569987" y="4767617"/>
            <a:ext cx="5209445" cy="738664"/>
            <a:chOff x="1292955" y="4645697"/>
            <a:chExt cx="5209445" cy="738664"/>
          </a:xfrm>
        </p:grpSpPr>
        <p:sp>
          <p:nvSpPr>
            <p:cNvPr id="21" name="矩形 20"/>
            <p:cNvSpPr/>
            <p:nvPr/>
          </p:nvSpPr>
          <p:spPr>
            <a:xfrm>
              <a:off x="3472909" y="4645697"/>
              <a:ext cx="3029491" cy="738664"/>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对传染病缺乏抵抗能力而容易感染的人群叫易感人</a:t>
              </a:r>
              <a:r>
                <a:rPr lang="zh-CN" altLang="en-US" sz="140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群</a:t>
              </a:r>
              <a:r>
                <a:rPr lang="en-US" altLang="zh-CN" sz="140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22" name="矩形: 圆角 21"/>
            <p:cNvSpPr/>
            <p:nvPr/>
          </p:nvSpPr>
          <p:spPr>
            <a:xfrm>
              <a:off x="1292955" y="4820333"/>
              <a:ext cx="2019205" cy="35560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思源黑体 CN Medium" panose="020B0600000000000000" pitchFamily="34" charset="-122"/>
                  <a:ea typeface="思源黑体 CN Medium" panose="020B0600000000000000" pitchFamily="34" charset="-122"/>
                </a:rPr>
                <a:t>保护易感人群</a:t>
              </a:r>
              <a:endParaRPr lang="en-US" altLang="zh-CN" sz="2000" dirty="0">
                <a:solidFill>
                  <a:schemeClr val="bg1"/>
                </a:solidFill>
                <a:latin typeface="思源黑体 CN Medium" panose="020B0600000000000000" pitchFamily="34" charset="-122"/>
                <a:ea typeface="思源黑体 CN Medium" panose="020B0600000000000000" pitchFamily="34" charset="-122"/>
              </a:endParaRPr>
            </a:p>
          </p:txBody>
        </p:sp>
      </p:grpSp>
      <p:cxnSp>
        <p:nvCxnSpPr>
          <p:cNvPr id="23" name="直接连接符 22"/>
          <p:cNvCxnSpPr/>
          <p:nvPr/>
        </p:nvCxnSpPr>
        <p:spPr>
          <a:xfrm>
            <a:off x="5569987" y="2669411"/>
            <a:ext cx="5097685" cy="0"/>
          </a:xfrm>
          <a:prstGeom prst="line">
            <a:avLst/>
          </a:prstGeom>
          <a:ln>
            <a:solidFill>
              <a:schemeClr val="bg1">
                <a:lumMod val="75000"/>
              </a:schemeClr>
            </a:solidFill>
          </a:ln>
        </p:spPr>
        <p:style>
          <a:lnRef idx="1">
            <a:schemeClr val="accent3"/>
          </a:lnRef>
          <a:fillRef idx="0">
            <a:schemeClr val="accent3"/>
          </a:fillRef>
          <a:effectRef idx="0">
            <a:schemeClr val="accent3"/>
          </a:effectRef>
          <a:fontRef idx="minor">
            <a:schemeClr val="tx1"/>
          </a:fontRef>
        </p:style>
      </p:cxnSp>
      <p:cxnSp>
        <p:nvCxnSpPr>
          <p:cNvPr id="25" name="直接连接符 24"/>
          <p:cNvCxnSpPr/>
          <p:nvPr/>
        </p:nvCxnSpPr>
        <p:spPr>
          <a:xfrm>
            <a:off x="5569987" y="4410895"/>
            <a:ext cx="5097685" cy="0"/>
          </a:xfrm>
          <a:prstGeom prst="line">
            <a:avLst/>
          </a:prstGeom>
          <a:ln>
            <a:solidFill>
              <a:schemeClr val="bg1">
                <a:lumMod val="75000"/>
              </a:schemeClr>
            </a:solidFill>
          </a:ln>
        </p:spPr>
        <p:style>
          <a:lnRef idx="1">
            <a:schemeClr val="accent3"/>
          </a:lnRef>
          <a:fillRef idx="0">
            <a:schemeClr val="accent3"/>
          </a:fillRef>
          <a:effectRef idx="0">
            <a:schemeClr val="accent3"/>
          </a:effectRef>
          <a:fontRef idx="minor">
            <a:schemeClr val="tx1"/>
          </a:fontRef>
        </p:style>
      </p:cxnSp>
      <p:pic>
        <p:nvPicPr>
          <p:cNvPr id="27" name="图片 26"/>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2077064" y="1344562"/>
            <a:ext cx="1718188" cy="4431890"/>
          </a:xfrm>
          <a:prstGeom prst="rect">
            <a:avLst/>
          </a:prstGeom>
        </p:spPr>
      </p:pic>
      <p:sp>
        <p:nvSpPr>
          <p:cNvPr id="28" name="椭圆 27"/>
          <p:cNvSpPr/>
          <p:nvPr/>
        </p:nvSpPr>
        <p:spPr>
          <a:xfrm>
            <a:off x="1573161" y="2389239"/>
            <a:ext cx="403123" cy="403123"/>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31" name="椭圆 30"/>
          <p:cNvSpPr/>
          <p:nvPr/>
        </p:nvSpPr>
        <p:spPr>
          <a:xfrm>
            <a:off x="1229033" y="4286864"/>
            <a:ext cx="1022554" cy="1022554"/>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32" name="椭圆 31"/>
          <p:cNvSpPr/>
          <p:nvPr/>
        </p:nvSpPr>
        <p:spPr>
          <a:xfrm>
            <a:off x="3962401" y="2762865"/>
            <a:ext cx="167148" cy="167148"/>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Tree>
    <p:custDataLst>
      <p:tags r:id="rId2"/>
    </p:custDataLst>
  </p:cSld>
  <p:clrMapOvr>
    <a:masterClrMapping/>
  </p:clrMapOvr>
  <p:transition spd="slow" advTm="632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par>
                                <p:cTn id="18" presetID="53" presetClass="entr" presetSubtype="16"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500" fill="hold"/>
                                        <p:tgtEl>
                                          <p:spTgt spid="31"/>
                                        </p:tgtEl>
                                        <p:attrNameLst>
                                          <p:attrName>ppt_w</p:attrName>
                                        </p:attrNameLst>
                                      </p:cBhvr>
                                      <p:tavLst>
                                        <p:tav tm="0">
                                          <p:val>
                                            <p:fltVal val="0"/>
                                          </p:val>
                                        </p:tav>
                                        <p:tav tm="100000">
                                          <p:val>
                                            <p:strVal val="#ppt_w"/>
                                          </p:val>
                                        </p:tav>
                                      </p:tavLst>
                                    </p:anim>
                                    <p:anim calcmode="lin" valueType="num">
                                      <p:cBhvr>
                                        <p:cTn id="31" dur="500" fill="hold"/>
                                        <p:tgtEl>
                                          <p:spTgt spid="31"/>
                                        </p:tgtEl>
                                        <p:attrNameLst>
                                          <p:attrName>ppt_h</p:attrName>
                                        </p:attrNameLst>
                                      </p:cBhvr>
                                      <p:tavLst>
                                        <p:tav tm="0">
                                          <p:val>
                                            <p:fltVal val="0"/>
                                          </p:val>
                                        </p:tav>
                                        <p:tav tm="100000">
                                          <p:val>
                                            <p:strVal val="#ppt_h"/>
                                          </p:val>
                                        </p:tav>
                                      </p:tavLst>
                                    </p:anim>
                                    <p:animEffect transition="in" filter="fade">
                                      <p:cBhvr>
                                        <p:cTn id="32" dur="500"/>
                                        <p:tgtEl>
                                          <p:spTgt spid="31"/>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par>
                          <p:cTn id="44" fill="hold">
                            <p:stCondLst>
                              <p:cond delay="1000"/>
                            </p:stCondLst>
                            <p:childTnLst>
                              <p:par>
                                <p:cTn id="45" presetID="53" presetClass="entr" presetSubtype="16"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childTnLst>
                          </p:cTn>
                        </p:par>
                        <p:par>
                          <p:cTn id="50" fill="hold">
                            <p:stCondLst>
                              <p:cond delay="1500"/>
                            </p:stCondLst>
                            <p:childTnLst>
                              <p:par>
                                <p:cTn id="51" presetID="53" presetClass="entr" presetSubtype="16"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childTnLst>
                          </p:cTn>
                        </p:par>
                        <p:par>
                          <p:cTn id="56" fill="hold">
                            <p:stCondLst>
                              <p:cond delay="2000"/>
                            </p:stCondLst>
                            <p:childTnLst>
                              <p:par>
                                <p:cTn id="57" presetID="53" presetClass="entr" presetSubtype="16"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p:cTn id="59" dur="500" fill="hold"/>
                                        <p:tgtEl>
                                          <p:spTgt spid="25"/>
                                        </p:tgtEl>
                                        <p:attrNameLst>
                                          <p:attrName>ppt_w</p:attrName>
                                        </p:attrNameLst>
                                      </p:cBhvr>
                                      <p:tavLst>
                                        <p:tav tm="0">
                                          <p:val>
                                            <p:fltVal val="0"/>
                                          </p:val>
                                        </p:tav>
                                        <p:tav tm="100000">
                                          <p:val>
                                            <p:strVal val="#ppt_w"/>
                                          </p:val>
                                        </p:tav>
                                      </p:tavLst>
                                    </p:anim>
                                    <p:anim calcmode="lin" valueType="num">
                                      <p:cBhvr>
                                        <p:cTn id="60" dur="500" fill="hold"/>
                                        <p:tgtEl>
                                          <p:spTgt spid="25"/>
                                        </p:tgtEl>
                                        <p:attrNameLst>
                                          <p:attrName>ppt_h</p:attrName>
                                        </p:attrNameLst>
                                      </p:cBhvr>
                                      <p:tavLst>
                                        <p:tav tm="0">
                                          <p:val>
                                            <p:fltVal val="0"/>
                                          </p:val>
                                        </p:tav>
                                        <p:tav tm="100000">
                                          <p:val>
                                            <p:strVal val="#ppt_h"/>
                                          </p:val>
                                        </p:tav>
                                      </p:tavLst>
                                    </p:anim>
                                    <p:animEffect transition="in" filter="fade">
                                      <p:cBhvr>
                                        <p:cTn id="61" dur="500"/>
                                        <p:tgtEl>
                                          <p:spTgt spid="25"/>
                                        </p:tgtEl>
                                      </p:cBhvr>
                                    </p:animEffect>
                                  </p:childTnLst>
                                </p:cTn>
                              </p:par>
                            </p:childTnLst>
                          </p:cTn>
                        </p:par>
                        <p:par>
                          <p:cTn id="62" fill="hold">
                            <p:stCondLst>
                              <p:cond delay="2500"/>
                            </p:stCondLst>
                            <p:childTnLst>
                              <p:par>
                                <p:cTn id="63" presetID="53" presetClass="entr" presetSubtype="16" fill="hold" nodeType="after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500" fill="hold"/>
                                        <p:tgtEl>
                                          <p:spTgt spid="11"/>
                                        </p:tgtEl>
                                        <p:attrNameLst>
                                          <p:attrName>ppt_w</p:attrName>
                                        </p:attrNameLst>
                                      </p:cBhvr>
                                      <p:tavLst>
                                        <p:tav tm="0">
                                          <p:val>
                                            <p:fltVal val="0"/>
                                          </p:val>
                                        </p:tav>
                                        <p:tav tm="100000">
                                          <p:val>
                                            <p:strVal val="#ppt_w"/>
                                          </p:val>
                                        </p:tav>
                                      </p:tavLst>
                                    </p:anim>
                                    <p:anim calcmode="lin" valueType="num">
                                      <p:cBhvr>
                                        <p:cTn id="66" dur="500" fill="hold"/>
                                        <p:tgtEl>
                                          <p:spTgt spid="11"/>
                                        </p:tgtEl>
                                        <p:attrNameLst>
                                          <p:attrName>ppt_h</p:attrName>
                                        </p:attrNameLst>
                                      </p:cBhvr>
                                      <p:tavLst>
                                        <p:tav tm="0">
                                          <p:val>
                                            <p:fltVal val="0"/>
                                          </p:val>
                                        </p:tav>
                                        <p:tav tm="100000">
                                          <p:val>
                                            <p:strVal val="#ppt_h"/>
                                          </p:val>
                                        </p:tav>
                                      </p:tavLst>
                                    </p:anim>
                                    <p:animEffect transition="in" filter="fade">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7" grpId="0" animBg="1"/>
      <p:bldP spid="28"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955" y="562734"/>
            <a:ext cx="3116485" cy="43294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传染病的预防控制</a:t>
            </a:r>
            <a:endParaRPr lang="zh-CN" altLang="en-US" sz="2400" spc="300" dirty="0">
              <a:latin typeface="三极综艺简体120" panose="00000500000000000000" pitchFamily="2" charset="-122"/>
              <a:ea typeface="三极综艺简体120" panose="00000500000000000000" pitchFamily="2" charset="-122"/>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
        <p:nvSpPr>
          <p:cNvPr id="17" name="矩形 16"/>
          <p:cNvSpPr/>
          <p:nvPr/>
        </p:nvSpPr>
        <p:spPr>
          <a:xfrm>
            <a:off x="4247036" y="4955741"/>
            <a:ext cx="4594131" cy="704873"/>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针对性注射疫苗，提高人群免疫力，包括主动或被动特异性免疫力。</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20" name="矩形 19"/>
          <p:cNvSpPr/>
          <p:nvPr/>
        </p:nvSpPr>
        <p:spPr>
          <a:xfrm>
            <a:off x="4247036" y="1816301"/>
            <a:ext cx="4594131" cy="1028038"/>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传染源报告制度是早期发现传染病的重要措施。传染源包括病人、病原携带者。传染源的早发现、早报告、早隔离、早治疗是防制传播流行的重要措施。</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21" name="矩形 20"/>
          <p:cNvSpPr/>
          <p:nvPr/>
        </p:nvSpPr>
        <p:spPr>
          <a:xfrm>
            <a:off x="4247036" y="3386021"/>
            <a:ext cx="4594131" cy="1028038"/>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消毒是切断传播途径的重要措施，包括（</a:t>
            </a:r>
            <a:r>
              <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1</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）消灭污染环境的病原体和（</a:t>
            </a:r>
            <a:r>
              <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2</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）消灭传播媒介（杀虫措施）。除四害（老鼠、臭虫、苍蝇、蚊子）</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0" name="矩形: 圆角 9"/>
          <p:cNvSpPr/>
          <p:nvPr/>
        </p:nvSpPr>
        <p:spPr>
          <a:xfrm>
            <a:off x="1248697" y="1976284"/>
            <a:ext cx="2570480" cy="568960"/>
          </a:xfrm>
          <a:prstGeom prst="roundRec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000">
                <a:solidFill>
                  <a:schemeClr val="bg1"/>
                </a:solidFill>
                <a:latin typeface="思源黑体 CN Medium" panose="020B0600000000000000" pitchFamily="34" charset="-122"/>
                <a:ea typeface="思源黑体 CN Medium" panose="020B0600000000000000" pitchFamily="34" charset="-122"/>
              </a:rPr>
              <a:t>１、管理传染源：</a:t>
            </a: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22" name="矩形: 圆角 21"/>
          <p:cNvSpPr/>
          <p:nvPr/>
        </p:nvSpPr>
        <p:spPr>
          <a:xfrm>
            <a:off x="1248697" y="3449484"/>
            <a:ext cx="2570480" cy="568960"/>
          </a:xfrm>
          <a:prstGeom prst="roundRec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000">
                <a:solidFill>
                  <a:schemeClr val="bg1"/>
                </a:solidFill>
                <a:latin typeface="思源黑体 CN Medium" panose="020B0600000000000000" pitchFamily="34" charset="-122"/>
                <a:ea typeface="思源黑体 CN Medium" panose="020B0600000000000000" pitchFamily="34" charset="-122"/>
              </a:rPr>
              <a:t>２、切断传播途径：</a:t>
            </a: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23" name="矩形: 圆角 22"/>
          <p:cNvSpPr/>
          <p:nvPr/>
        </p:nvSpPr>
        <p:spPr>
          <a:xfrm>
            <a:off x="1248697" y="4922684"/>
            <a:ext cx="2570480" cy="568960"/>
          </a:xfrm>
          <a:prstGeom prst="roundRec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000">
                <a:solidFill>
                  <a:schemeClr val="bg1"/>
                </a:solidFill>
                <a:latin typeface="思源黑体 CN Medium" panose="020B0600000000000000" pitchFamily="34" charset="-122"/>
                <a:ea typeface="思源黑体 CN Medium" panose="020B0600000000000000" pitchFamily="34" charset="-122"/>
              </a:rPr>
              <a:t>３、保护易感人群：</a:t>
            </a: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cxnSp>
        <p:nvCxnSpPr>
          <p:cNvPr id="12" name="直接连接符 11"/>
          <p:cNvCxnSpPr/>
          <p:nvPr/>
        </p:nvCxnSpPr>
        <p:spPr>
          <a:xfrm>
            <a:off x="1231212" y="3063404"/>
            <a:ext cx="72209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231212" y="4597564"/>
            <a:ext cx="72209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1" name="图片 30"/>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9107129" y="1248696"/>
            <a:ext cx="2013156" cy="4853278"/>
          </a:xfrm>
          <a:custGeom>
            <a:avLst/>
            <a:gdLst>
              <a:gd name="connsiteX0" fmla="*/ 0 w 4353233"/>
              <a:gd name="connsiteY0" fmla="*/ 0 h 4616245"/>
              <a:gd name="connsiteX1" fmla="*/ 4353233 w 4353233"/>
              <a:gd name="connsiteY1" fmla="*/ 0 h 4616245"/>
              <a:gd name="connsiteX2" fmla="*/ 4353233 w 4353233"/>
              <a:gd name="connsiteY2" fmla="*/ 4616245 h 4616245"/>
              <a:gd name="connsiteX3" fmla="*/ 0 w 4353233"/>
              <a:gd name="connsiteY3" fmla="*/ 4616245 h 4616245"/>
            </a:gdLst>
            <a:ahLst/>
            <a:cxnLst>
              <a:cxn ang="0">
                <a:pos x="connsiteX0" y="connsiteY0"/>
              </a:cxn>
              <a:cxn ang="0">
                <a:pos x="connsiteX1" y="connsiteY1"/>
              </a:cxn>
              <a:cxn ang="0">
                <a:pos x="connsiteX2" y="connsiteY2"/>
              </a:cxn>
              <a:cxn ang="0">
                <a:pos x="connsiteX3" y="connsiteY3"/>
              </a:cxn>
            </a:cxnLst>
            <a:rect l="l" t="t" r="r" b="b"/>
            <a:pathLst>
              <a:path w="4353233" h="4616245">
                <a:moveTo>
                  <a:pt x="0" y="0"/>
                </a:moveTo>
                <a:lnTo>
                  <a:pt x="4353233" y="0"/>
                </a:lnTo>
                <a:lnTo>
                  <a:pt x="4353233" y="4616245"/>
                </a:lnTo>
                <a:lnTo>
                  <a:pt x="0" y="4616245"/>
                </a:lnTo>
                <a:close/>
              </a:path>
            </a:pathLst>
          </a:custGeom>
        </p:spPr>
      </p:pic>
    </p:spTree>
    <p:custDataLst>
      <p:tags r:id="rId2"/>
    </p:custDataLst>
  </p:cSld>
  <p:clrMapOvr>
    <a:masterClrMapping/>
  </p:clrMapOvr>
  <p:transition spd="slow" advTm="914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par>
                          <p:cTn id="36" fill="hold">
                            <p:stCondLst>
                              <p:cond delay="2500"/>
                            </p:stCondLst>
                            <p:childTnLst>
                              <p:par>
                                <p:cTn id="37" presetID="53" presetClass="entr" presetSubtype="16"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par>
                          <p:cTn id="42" fill="hold">
                            <p:stCondLst>
                              <p:cond delay="3000"/>
                            </p:stCondLst>
                            <p:childTnLst>
                              <p:par>
                                <p:cTn id="43" presetID="53" presetClass="entr" presetSubtype="16"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childTnLst>
                          </p:cTn>
                        </p:par>
                        <p:par>
                          <p:cTn id="48" fill="hold">
                            <p:stCondLst>
                              <p:cond delay="3500"/>
                            </p:stCondLst>
                            <p:childTnLst>
                              <p:par>
                                <p:cTn id="49" presetID="53" presetClass="entr" presetSubtype="16"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par>
                          <p:cTn id="54" fill="hold">
                            <p:stCondLst>
                              <p:cond delay="4000"/>
                            </p:stCondLst>
                            <p:childTnLst>
                              <p:par>
                                <p:cTn id="55" presetID="53" presetClass="entr" presetSubtype="16"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childTnLst>
                          </p:cTn>
                        </p:par>
                        <p:par>
                          <p:cTn id="60" fill="hold">
                            <p:stCondLst>
                              <p:cond delay="4500"/>
                            </p:stCondLst>
                            <p:childTnLst>
                              <p:par>
                                <p:cTn id="61" presetID="53" presetClass="entr" presetSubtype="16"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animEffect transition="in" filter="fade">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7" grpId="0"/>
      <p:bldP spid="20" grpId="0"/>
      <p:bldP spid="21" grpId="0"/>
      <p:bldP spid="10"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5" name="图片 24"/>
          <p:cNvPicPr>
            <a:picLocks noChangeAspect="1"/>
          </p:cNvPicPr>
          <p:nvPr/>
        </p:nvPicPr>
        <p:blipFill rotWithShape="1">
          <a:blip r:embed="rId1" cstate="screen">
            <a:extLst>
              <a:ext uri="{28A0092B-C50C-407E-A947-70E740481C1C}">
                <a14:useLocalDpi xmlns:a14="http://schemas.microsoft.com/office/drawing/2010/main" val="0"/>
              </a:ext>
            </a:extLst>
          </a:blip>
          <a:srcRect/>
          <a:stretch>
            <a:fillRect/>
          </a:stretch>
        </p:blipFill>
        <p:spPr>
          <a:xfrm>
            <a:off x="0" y="1"/>
            <a:ext cx="12192000" cy="2407534"/>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p:spPr>
      </p:pic>
      <p:sp>
        <p:nvSpPr>
          <p:cNvPr id="20" name="圆: 空心 19"/>
          <p:cNvSpPr/>
          <p:nvPr/>
        </p:nvSpPr>
        <p:spPr>
          <a:xfrm>
            <a:off x="11176000" y="5821680"/>
            <a:ext cx="284480" cy="284480"/>
          </a:xfrm>
          <a:prstGeom prst="donu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文本框 21"/>
          <p:cNvSpPr txBox="1"/>
          <p:nvPr/>
        </p:nvSpPr>
        <p:spPr>
          <a:xfrm>
            <a:off x="5522379" y="3491067"/>
            <a:ext cx="6515292" cy="923330"/>
          </a:xfrm>
          <a:prstGeom prst="rect">
            <a:avLst/>
          </a:prstGeom>
          <a:noFill/>
        </p:spPr>
        <p:txBody>
          <a:bodyPr wrap="square">
            <a:spAutoFit/>
          </a:bodyPr>
          <a:lstStyle/>
          <a:p>
            <a:r>
              <a:rPr lang="zh-CN" altLang="en-US" sz="5400" spc="300" dirty="0">
                <a:solidFill>
                  <a:srgbClr val="2E6C9E"/>
                </a:solidFill>
                <a:latin typeface="三极综艺简体120" panose="00000500000000000000" pitchFamily="2" charset="-122"/>
                <a:ea typeface="三极综艺简体120" panose="00000500000000000000" pitchFamily="2" charset="-122"/>
              </a:rPr>
              <a:t>常见传染病及预防</a:t>
            </a:r>
            <a:endParaRPr lang="zh-CN" altLang="en-US" sz="5400" spc="300" dirty="0">
              <a:solidFill>
                <a:srgbClr val="2E6C9E"/>
              </a:solidFill>
              <a:latin typeface="三极综艺简体120" panose="00000500000000000000" pitchFamily="2" charset="-122"/>
              <a:ea typeface="三极综艺简体120" panose="00000500000000000000" pitchFamily="2" charset="-122"/>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93139"/>
            <a:ext cx="6389226" cy="4564861"/>
          </a:xfrm>
          <a:prstGeom prst="rect">
            <a:avLst/>
          </a:prstGeom>
        </p:spPr>
      </p:pic>
      <p:sp>
        <p:nvSpPr>
          <p:cNvPr id="37" name="矩形: 圆角 36"/>
          <p:cNvSpPr/>
          <p:nvPr/>
        </p:nvSpPr>
        <p:spPr>
          <a:xfrm>
            <a:off x="5584270" y="2756575"/>
            <a:ext cx="1952232" cy="40640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t>Part-04</a:t>
            </a:r>
            <a:endParaRPr lang="zh-CN" altLang="en-US" sz="2800" b="1" dirty="0"/>
          </a:p>
        </p:txBody>
      </p:sp>
    </p:spTree>
    <p:custDataLst>
      <p:tags r:id="rId3"/>
    </p:custDataLst>
  </p:cSld>
  <p:clrMapOvr>
    <a:masterClrMapping/>
  </p:clrMapOvr>
  <p:transition spd="slow" advTm="536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955" y="562734"/>
            <a:ext cx="5260245" cy="43294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呼吸道传染性疾病</a:t>
            </a:r>
            <a:r>
              <a:rPr lang="en-US" altLang="zh-CN" sz="2400" spc="300" dirty="0">
                <a:latin typeface="三极综艺简体120" panose="00000500000000000000" pitchFamily="2" charset="-122"/>
                <a:ea typeface="三极综艺简体120" panose="00000500000000000000" pitchFamily="2" charset="-122"/>
              </a:rPr>
              <a:t>—</a:t>
            </a:r>
            <a:r>
              <a:rPr lang="zh-CN" altLang="en-US" sz="2400" spc="300" dirty="0">
                <a:latin typeface="三极综艺简体120" panose="00000500000000000000" pitchFamily="2" charset="-122"/>
                <a:ea typeface="三极综艺简体120" panose="00000500000000000000" pitchFamily="2" charset="-122"/>
              </a:rPr>
              <a:t>流行性感冒</a:t>
            </a:r>
            <a:endParaRPr lang="zh-CN" altLang="en-US" sz="2400" spc="300" dirty="0">
              <a:latin typeface="三极综艺简体120" panose="00000500000000000000" pitchFamily="2" charset="-122"/>
              <a:ea typeface="三极综艺简体120" panose="00000500000000000000" pitchFamily="2" charset="-122"/>
            </a:endParaRPr>
          </a:p>
        </p:txBody>
      </p:sp>
      <p:sp>
        <p:nvSpPr>
          <p:cNvPr id="19" name="矩形 18"/>
          <p:cNvSpPr/>
          <p:nvPr/>
        </p:nvSpPr>
        <p:spPr>
          <a:xfrm>
            <a:off x="1231810" y="2590973"/>
            <a:ext cx="4756036" cy="1674369"/>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季节更替是呼吸道传染病的时间，由于天气多变，时寒时暖，气候干燥，特别容易引起流感，流脑，流腮等呼吸道疾病，同时手足口病等传染病也逐渐抬头。若平时不注意锻炼，再加上室内空气不流通，很容易发生呼吸道传染性疾病的流行</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
        <p:nvSpPr>
          <p:cNvPr id="17" name="矩形 16"/>
          <p:cNvSpPr/>
          <p:nvPr/>
        </p:nvSpPr>
        <p:spPr>
          <a:xfrm>
            <a:off x="1231810" y="4585064"/>
            <a:ext cx="4756036" cy="704873"/>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 流行性感冒简称流感，是由流感病毒引起的急性呼吸道传染病，具有很强的传染性。流感病毒分为甲、乙、丙三型。</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0" name="矩形 9"/>
          <p:cNvSpPr/>
          <p:nvPr/>
        </p:nvSpPr>
        <p:spPr>
          <a:xfrm>
            <a:off x="6722315" y="1625600"/>
            <a:ext cx="4503533" cy="3991897"/>
          </a:xfrm>
          <a:prstGeom prst="rec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pic>
        <p:nvPicPr>
          <p:cNvPr id="12" name="图片 11"/>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flipH="1">
            <a:off x="7066438" y="1446161"/>
            <a:ext cx="4031232" cy="4031232"/>
          </a:xfrm>
          <a:prstGeom prst="rect">
            <a:avLst/>
          </a:prstGeom>
        </p:spPr>
      </p:pic>
      <p:sp>
        <p:nvSpPr>
          <p:cNvPr id="13" name="矩形: 圆角 12"/>
          <p:cNvSpPr/>
          <p:nvPr/>
        </p:nvSpPr>
        <p:spPr>
          <a:xfrm>
            <a:off x="1248697" y="1809136"/>
            <a:ext cx="1848464" cy="46211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思源黑体 CN Medium" panose="020B0600000000000000" pitchFamily="34" charset="-122"/>
                <a:ea typeface="思源黑体 CN Medium" panose="020B0600000000000000" pitchFamily="34" charset="-122"/>
              </a:rPr>
              <a:t>流行性感冒</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spTree>
    <p:custDataLst>
      <p:tags r:id="rId2"/>
    </p:custDataLst>
  </p:cSld>
  <p:clrMapOvr>
    <a:masterClrMapping/>
  </p:clrMapOvr>
  <p:transition spd="slow" advTm="400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9" grpId="0"/>
      <p:bldP spid="17" grpId="0"/>
      <p:bldP spid="10"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955" y="562734"/>
            <a:ext cx="2212245" cy="43294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流行性感冒</a:t>
            </a:r>
            <a:endParaRPr lang="zh-CN" altLang="en-US" sz="2400" spc="300" dirty="0">
              <a:latin typeface="三极综艺简体120" panose="00000500000000000000" pitchFamily="2" charset="-122"/>
              <a:ea typeface="三极综艺简体120" panose="00000500000000000000" pitchFamily="2" charset="-122"/>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grpSp>
        <p:nvGrpSpPr>
          <p:cNvPr id="14" name="组合 13"/>
          <p:cNvGrpSpPr/>
          <p:nvPr/>
        </p:nvGrpSpPr>
        <p:grpSpPr>
          <a:xfrm>
            <a:off x="6290679" y="1572133"/>
            <a:ext cx="4955457" cy="1060450"/>
            <a:chOff x="6351639" y="1529855"/>
            <a:chExt cx="4955457" cy="1060450"/>
          </a:xfrm>
        </p:grpSpPr>
        <p:sp>
          <p:nvSpPr>
            <p:cNvPr id="19" name="矩形 18"/>
            <p:cNvSpPr/>
            <p:nvPr/>
          </p:nvSpPr>
          <p:spPr>
            <a:xfrm>
              <a:off x="7587709" y="1529855"/>
              <a:ext cx="3719387" cy="1060450"/>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传播途径：</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以空气飞沫直接传播为主，也可通过被病毒污染的物品间接传播。</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0" name="矩形: 圆角 9"/>
            <p:cNvSpPr/>
            <p:nvPr/>
          </p:nvSpPr>
          <p:spPr>
            <a:xfrm>
              <a:off x="6351639" y="1927973"/>
              <a:ext cx="993058" cy="353111"/>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01</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grpSp>
      <p:grpSp>
        <p:nvGrpSpPr>
          <p:cNvPr id="13" name="组合 12"/>
          <p:cNvGrpSpPr/>
          <p:nvPr/>
        </p:nvGrpSpPr>
        <p:grpSpPr>
          <a:xfrm>
            <a:off x="6290679" y="3130551"/>
            <a:ext cx="4955457" cy="737235"/>
            <a:chOff x="6351639" y="3117769"/>
            <a:chExt cx="4955457" cy="737235"/>
          </a:xfrm>
        </p:grpSpPr>
        <p:sp>
          <p:nvSpPr>
            <p:cNvPr id="17" name="矩形 16"/>
            <p:cNvSpPr/>
            <p:nvPr/>
          </p:nvSpPr>
          <p:spPr>
            <a:xfrm>
              <a:off x="7587709" y="3117769"/>
              <a:ext cx="3719387" cy="737235"/>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主要症状：</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有发热、全身酸痛、咽痛、咳嗽等症状。</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21" name="矩形: 圆角 20"/>
            <p:cNvSpPr/>
            <p:nvPr/>
          </p:nvSpPr>
          <p:spPr>
            <a:xfrm>
              <a:off x="6351639" y="3293650"/>
              <a:ext cx="993058" cy="353111"/>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02</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grpSp>
      <p:grpSp>
        <p:nvGrpSpPr>
          <p:cNvPr id="24" name="组合 23"/>
          <p:cNvGrpSpPr/>
          <p:nvPr/>
        </p:nvGrpSpPr>
        <p:grpSpPr>
          <a:xfrm>
            <a:off x="6290679" y="4365804"/>
            <a:ext cx="4955457" cy="1383665"/>
            <a:chOff x="6351639" y="4264533"/>
            <a:chExt cx="4955457" cy="1383665"/>
          </a:xfrm>
        </p:grpSpPr>
        <p:sp>
          <p:nvSpPr>
            <p:cNvPr id="18" name="矩形 17"/>
            <p:cNvSpPr/>
            <p:nvPr/>
          </p:nvSpPr>
          <p:spPr>
            <a:xfrm>
              <a:off x="7587709" y="4264533"/>
              <a:ext cx="3719387" cy="1383665"/>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易感人群：</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人群对流感普遍易感，病后有一定的免疫力，但维持的时间不长，病毒不断发生变异，可引起反复感染发病。</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22" name="矩形: 圆角 21"/>
            <p:cNvSpPr/>
            <p:nvPr/>
          </p:nvSpPr>
          <p:spPr>
            <a:xfrm>
              <a:off x="6351639" y="4763580"/>
              <a:ext cx="993058" cy="353111"/>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03</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grpSp>
      <p:cxnSp>
        <p:nvCxnSpPr>
          <p:cNvPr id="12" name="直接连接符 11"/>
          <p:cNvCxnSpPr/>
          <p:nvPr/>
        </p:nvCxnSpPr>
        <p:spPr>
          <a:xfrm>
            <a:off x="6290679" y="2865361"/>
            <a:ext cx="500461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6290679" y="4100614"/>
            <a:ext cx="500461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1356852" y="1666240"/>
            <a:ext cx="4503533" cy="3991897"/>
          </a:xfrm>
          <a:prstGeom prst="rec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pic>
        <p:nvPicPr>
          <p:cNvPr id="28" name="图片 27"/>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flipH="1">
            <a:off x="1504336" y="1496634"/>
            <a:ext cx="4149212" cy="4149212"/>
          </a:xfrm>
          <a:prstGeom prst="rect">
            <a:avLst/>
          </a:prstGeom>
        </p:spPr>
      </p:pic>
    </p:spTree>
    <p:custDataLst>
      <p:tags r:id="rId2"/>
    </p:custDataLst>
  </p:cSld>
  <p:clrMapOvr>
    <a:masterClrMapping/>
  </p:clrMapOvr>
  <p:transition spd="slow" advTm="492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par>
                                <p:cTn id="18" presetID="53" presetClass="entr" presetSubtype="16"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Effect transition="in" filter="fade">
                                      <p:cBhvr>
                                        <p:cTn id="22" dur="500"/>
                                        <p:tgtEl>
                                          <p:spTgt spid="28"/>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par>
                          <p:cTn id="35" fill="hold">
                            <p:stCondLst>
                              <p:cond delay="1500"/>
                            </p:stCondLst>
                            <p:childTnLst>
                              <p:par>
                                <p:cTn id="36" presetID="53" presetClass="entr" presetSubtype="16"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par>
                          <p:cTn id="41" fill="hold">
                            <p:stCondLst>
                              <p:cond delay="2000"/>
                            </p:stCondLst>
                            <p:childTnLst>
                              <p:par>
                                <p:cTn id="42" presetID="53" presetClass="entr" presetSubtype="16"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fltVal val="0"/>
                                          </p:val>
                                        </p:tav>
                                        <p:tav tm="100000">
                                          <p:val>
                                            <p:strVal val="#ppt_h"/>
                                          </p:val>
                                        </p:tav>
                                      </p:tavLst>
                                    </p:anim>
                                    <p:animEffect transition="in" filter="fade">
                                      <p:cBhvr>
                                        <p:cTn id="46" dur="500"/>
                                        <p:tgtEl>
                                          <p:spTgt spid="23"/>
                                        </p:tgtEl>
                                      </p:cBhvr>
                                    </p:animEffect>
                                  </p:childTnLst>
                                </p:cTn>
                              </p:par>
                            </p:childTnLst>
                          </p:cTn>
                        </p:par>
                        <p:par>
                          <p:cTn id="47" fill="hold">
                            <p:stCondLst>
                              <p:cond delay="2500"/>
                            </p:stCondLst>
                            <p:childTnLst>
                              <p:par>
                                <p:cTn id="48" presetID="53" presetClass="entr" presetSubtype="16"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Effect transition="in" filter="fade">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955" y="562734"/>
            <a:ext cx="2212245" cy="43294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流行性感冒</a:t>
            </a:r>
            <a:endParaRPr lang="zh-CN" altLang="en-US" sz="2400" spc="300" dirty="0">
              <a:latin typeface="三极综艺简体120" panose="00000500000000000000" pitchFamily="2" charset="-122"/>
              <a:ea typeface="三极综艺简体120" panose="00000500000000000000" pitchFamily="2" charset="-122"/>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
        <p:nvSpPr>
          <p:cNvPr id="18" name="矩形 17"/>
          <p:cNvSpPr/>
          <p:nvPr/>
        </p:nvSpPr>
        <p:spPr>
          <a:xfrm>
            <a:off x="1275399" y="2851967"/>
            <a:ext cx="5046743" cy="2354491"/>
          </a:xfrm>
          <a:prstGeom prst="rect">
            <a:avLst/>
          </a:prstGeom>
        </p:spPr>
        <p:txBody>
          <a:bodyPr wrap="square">
            <a:spAutoFit/>
          </a:bodyPr>
          <a:lstStyle/>
          <a:p>
            <a:pPr marL="342900" indent="-342900" algn="just">
              <a:lnSpc>
                <a:spcPct val="150000"/>
              </a:lnSpc>
              <a:buFont typeface="+mj-lt"/>
              <a:buAutoNum type="arabicPeriod"/>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接种流感疫苗被国际医学界公认是防范流感的最有效的武器。由于流感病毒变异很快，通常每年的流行类型都有所不同。</a:t>
            </a:r>
            <a:endPar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a:p>
            <a:pPr marL="342900" indent="-342900" algn="just">
              <a:lnSpc>
                <a:spcPct val="150000"/>
              </a:lnSpc>
              <a:buFont typeface="+mj-lt"/>
              <a:buAutoNum type="arabicPeriod"/>
            </a:pPr>
            <a:r>
              <a:rPr lang="zh-CN" altLang="en-US" sz="1400" dirty="0" smtClean="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每年</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接种最新的流感疫苗才能达到预防的效果。另外，锻炼身体，增强体质，在流感季节经常开窗通风，保持室内空气新鲜，尽量少去人群密集的地方等等，也是预防流感的有效措施。</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0" name="矩形: 圆角 9"/>
          <p:cNvSpPr/>
          <p:nvPr/>
        </p:nvSpPr>
        <p:spPr>
          <a:xfrm>
            <a:off x="1248697" y="2005781"/>
            <a:ext cx="1848464" cy="46211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思源黑体 CN Medium" panose="020B0600000000000000" pitchFamily="34" charset="-122"/>
                <a:ea typeface="思源黑体 CN Medium" panose="020B0600000000000000" pitchFamily="34" charset="-122"/>
              </a:rPr>
              <a:t>预防措施：</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pic>
        <p:nvPicPr>
          <p:cNvPr id="12" name="图片 11"/>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6695762" y="1315066"/>
            <a:ext cx="4680160" cy="4680160"/>
          </a:xfrm>
          <a:prstGeom prst="rect">
            <a:avLst/>
          </a:prstGeom>
        </p:spPr>
      </p:pic>
    </p:spTree>
    <p:custDataLst>
      <p:tags r:id="rId2"/>
    </p:custDataLst>
  </p:cSld>
  <p:clrMapOvr>
    <a:masterClrMapping/>
  </p:clrMapOvr>
  <p:transition spd="slow" advTm="379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8"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955" y="562734"/>
            <a:ext cx="2212245" cy="43294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结核病 </a:t>
            </a:r>
            <a:endParaRPr lang="zh-CN" altLang="en-US" sz="2400" spc="300" dirty="0">
              <a:latin typeface="三极综艺简体120" panose="00000500000000000000" pitchFamily="2" charset="-122"/>
              <a:ea typeface="三极综艺简体120" panose="00000500000000000000" pitchFamily="2" charset="-122"/>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
        <p:nvSpPr>
          <p:cNvPr id="18" name="矩形 17"/>
          <p:cNvSpPr/>
          <p:nvPr/>
        </p:nvSpPr>
        <p:spPr>
          <a:xfrm>
            <a:off x="1186909" y="1851697"/>
            <a:ext cx="10120188" cy="414020"/>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 </a:t>
            </a:r>
            <a:r>
              <a:rPr lang="zh-CN" altLang="en-US" sz="1400" b="1" dirty="0">
                <a:solidFill>
                  <a:schemeClr val="tx1">
                    <a:lumMod val="75000"/>
                    <a:lumOff val="25000"/>
                  </a:schemeClr>
                </a:solidFill>
                <a:latin typeface="黑体" panose="02010609060101010101" charset="-122"/>
                <a:ea typeface="黑体" panose="02010609060101010101" charset="-122"/>
                <a:cs typeface="方正粗黑宋简体" panose="02000000000000000000" charset="-122"/>
                <a:sym typeface="+mn-ea"/>
              </a:rPr>
              <a:t>结核病是由结核杆菌引起经呼吸道传播的慢性传染病。病灶在肺部（肺结核）多见。</a:t>
            </a:r>
            <a:endParaRPr lang="zh-CN" altLang="en-US" sz="1400" b="1" dirty="0">
              <a:solidFill>
                <a:schemeClr val="tx1">
                  <a:lumMod val="75000"/>
                  <a:lumOff val="25000"/>
                </a:schemeClr>
              </a:solidFill>
              <a:latin typeface="黑体" panose="02010609060101010101" charset="-122"/>
              <a:ea typeface="黑体" panose="02010609060101010101" charset="-122"/>
              <a:cs typeface="+mn-ea"/>
              <a:sym typeface="+mn-lt"/>
            </a:endParaRPr>
          </a:p>
        </p:txBody>
      </p:sp>
      <p:sp>
        <p:nvSpPr>
          <p:cNvPr id="14" name="矩形 13"/>
          <p:cNvSpPr/>
          <p:nvPr/>
        </p:nvSpPr>
        <p:spPr>
          <a:xfrm>
            <a:off x="2445438" y="3117436"/>
            <a:ext cx="5081811" cy="1706880"/>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黑体" panose="02010609060101010101" charset="-122"/>
                <a:ea typeface="黑体" panose="02010609060101010101" charset="-122"/>
                <a:cs typeface="方正粗黑宋简体" panose="02000000000000000000" charset="-122"/>
                <a:sym typeface="+mn-ea"/>
              </a:rPr>
              <a:t>传染源是结核病患者和带菌者。结核杆菌由空气传播。活动期肺结核患者咳嗽或打喷嚏时会将细菌散播到空气中，或痰干燥后结核菌随尘埃漂浮于空气中，抵抗力稍差的人吸入后便可能染病。全年均可发病。</a:t>
            </a:r>
            <a:endParaRPr lang="en-US" altLang="zh-CN" sz="1400" dirty="0">
              <a:solidFill>
                <a:schemeClr val="tx1">
                  <a:lumMod val="75000"/>
                  <a:lumOff val="25000"/>
                </a:schemeClr>
              </a:solidFill>
              <a:latin typeface="黑体" panose="02010609060101010101" charset="-122"/>
              <a:ea typeface="黑体" panose="02010609060101010101" charset="-122"/>
              <a:cs typeface="方正粗黑宋简体" panose="02000000000000000000" charset="-122"/>
            </a:endParaRPr>
          </a:p>
          <a:p>
            <a:pPr algn="just">
              <a:lnSpc>
                <a:spcPct val="150000"/>
              </a:lnSpc>
            </a:pPr>
            <a:endParaRPr lang="zh-CN" altLang="en-US" sz="1400" dirty="0">
              <a:solidFill>
                <a:schemeClr val="tx1">
                  <a:lumMod val="75000"/>
                  <a:lumOff val="25000"/>
                </a:schemeClr>
              </a:solidFill>
              <a:latin typeface="黑体" panose="02010609060101010101" charset="-122"/>
              <a:ea typeface="黑体" panose="02010609060101010101" charset="-122"/>
              <a:cs typeface="+mn-ea"/>
              <a:sym typeface="+mn-lt"/>
            </a:endParaRPr>
          </a:p>
        </p:txBody>
      </p:sp>
      <p:sp>
        <p:nvSpPr>
          <p:cNvPr id="17" name="矩形 16"/>
          <p:cNvSpPr/>
          <p:nvPr/>
        </p:nvSpPr>
        <p:spPr>
          <a:xfrm>
            <a:off x="2515001" y="4824132"/>
            <a:ext cx="5081811" cy="1060450"/>
          </a:xfrm>
          <a:prstGeom prst="rect">
            <a:avLst/>
          </a:prstGeom>
        </p:spPr>
        <p:txBody>
          <a:bodyPr wrap="square">
            <a:spAutoFit/>
          </a:bodyPr>
          <a:lstStyle/>
          <a:p>
            <a:pPr marL="457200" indent="-457200" algn="l">
              <a:lnSpc>
                <a:spcPct val="150000"/>
              </a:lnSpc>
            </a:pP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主要临床表现：肺结核最常见的症状为咳嗽、咳痰</a:t>
            </a:r>
            <a:r>
              <a:rPr lang="en-US" altLang="zh-CN"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2</a:t>
            </a: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周以上，</a:t>
            </a:r>
            <a:endPar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endParaRPr>
          </a:p>
          <a:p>
            <a:pPr marL="457200" indent="-457200" algn="l">
              <a:lnSpc>
                <a:spcPct val="150000"/>
              </a:lnSpc>
            </a:pP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或痰中带血，午后低热、盗</a:t>
            </a:r>
            <a:r>
              <a:rPr lang="en-US" altLang="zh-CN"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 </a:t>
            </a: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汗、胸痛、食欲不振、疲乏和消瘦</a:t>
            </a:r>
            <a:endPar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endParaRPr>
          </a:p>
          <a:p>
            <a:pPr marL="457200" indent="-457200" algn="l">
              <a:lnSpc>
                <a:spcPct val="150000"/>
              </a:lnSpc>
            </a:pP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无力等症状。</a:t>
            </a:r>
            <a:endPar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lt"/>
            </a:endParaRPr>
          </a:p>
        </p:txBody>
      </p:sp>
      <p:sp>
        <p:nvSpPr>
          <p:cNvPr id="10" name="椭圆 9"/>
          <p:cNvSpPr/>
          <p:nvPr/>
        </p:nvSpPr>
        <p:spPr>
          <a:xfrm>
            <a:off x="1406013" y="3297159"/>
            <a:ext cx="668593" cy="668593"/>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01</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sp>
        <p:nvSpPr>
          <p:cNvPr id="19" name="椭圆 18"/>
          <p:cNvSpPr/>
          <p:nvPr/>
        </p:nvSpPr>
        <p:spPr>
          <a:xfrm>
            <a:off x="1406013" y="4642540"/>
            <a:ext cx="668593" cy="668593"/>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02</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graphicFrame>
        <p:nvGraphicFramePr>
          <p:cNvPr id="12" name="对象 11"/>
          <p:cNvGraphicFramePr/>
          <p:nvPr/>
        </p:nvGraphicFramePr>
        <p:xfrm>
          <a:off x="8232775" y="1023620"/>
          <a:ext cx="3482340" cy="2421255"/>
        </p:xfrm>
        <a:graphic>
          <a:graphicData uri="http://schemas.openxmlformats.org/presentationml/2006/ole">
            <mc:AlternateContent xmlns:mc="http://schemas.openxmlformats.org/markup-compatibility/2006">
              <mc:Choice xmlns:v="urn:schemas-microsoft-com:vml" Requires="v">
                <p:oleObj spid="_x0000_s1033" name="" r:id="rId1" imgW="3479800" imgH="2419350" progId="Paint.Picture">
                  <p:embed/>
                </p:oleObj>
              </mc:Choice>
              <mc:Fallback>
                <p:oleObj name="" r:id="rId1" imgW="3479800" imgH="2419350" progId="Paint.Picture">
                  <p:embed/>
                  <p:pic>
                    <p:nvPicPr>
                      <p:cNvPr id="0" name="图片 12"/>
                      <p:cNvPicPr/>
                      <p:nvPr/>
                    </p:nvPicPr>
                    <p:blipFill>
                      <a:blip r:embed="rId2"/>
                      <a:stretch>
                        <a:fillRect/>
                      </a:stretch>
                    </p:blipFill>
                    <p:spPr>
                      <a:xfrm>
                        <a:off x="8232775" y="1023620"/>
                        <a:ext cx="3482340" cy="2421255"/>
                      </a:xfrm>
                      <a:prstGeom prst="rect">
                        <a:avLst/>
                      </a:prstGeom>
                    </p:spPr>
                  </p:pic>
                </p:oleObj>
              </mc:Fallback>
            </mc:AlternateContent>
          </a:graphicData>
        </a:graphic>
      </p:graphicFrame>
      <p:graphicFrame>
        <p:nvGraphicFramePr>
          <p:cNvPr id="20" name="对象 19"/>
          <p:cNvGraphicFramePr/>
          <p:nvPr/>
        </p:nvGraphicFramePr>
        <p:xfrm>
          <a:off x="8474710" y="3716655"/>
          <a:ext cx="2832100" cy="2345055"/>
        </p:xfrm>
        <a:graphic>
          <a:graphicData uri="http://schemas.openxmlformats.org/presentationml/2006/ole">
            <mc:AlternateContent xmlns:mc="http://schemas.openxmlformats.org/markup-compatibility/2006">
              <mc:Choice xmlns:v="urn:schemas-microsoft-com:vml" Requires="v">
                <p:oleObj spid="_x0000_s1034" name="" r:id="rId3" imgW="3016250" imgH="2343150" progId="Paint.Picture">
                  <p:embed/>
                </p:oleObj>
              </mc:Choice>
              <mc:Fallback>
                <p:oleObj name="" r:id="rId3" imgW="3016250" imgH="2343150" progId="Paint.Picture">
                  <p:embed/>
                  <p:pic>
                    <p:nvPicPr>
                      <p:cNvPr id="0" name="图片 20"/>
                      <p:cNvPicPr/>
                      <p:nvPr/>
                    </p:nvPicPr>
                    <p:blipFill>
                      <a:blip r:embed="rId4"/>
                      <a:stretch>
                        <a:fillRect/>
                      </a:stretch>
                    </p:blipFill>
                    <p:spPr>
                      <a:xfrm>
                        <a:off x="8474710" y="3716655"/>
                        <a:ext cx="2832100" cy="2345055"/>
                      </a:xfrm>
                      <a:prstGeom prst="rect">
                        <a:avLst/>
                      </a:prstGeom>
                    </p:spPr>
                  </p:pic>
                </p:oleObj>
              </mc:Fallback>
            </mc:AlternateContent>
          </a:graphicData>
        </a:graphic>
      </p:graphicFrame>
    </p:spTree>
    <p:custDataLst>
      <p:tags r:id="rId5"/>
    </p:custDataLst>
  </p:cSld>
  <p:clrMapOvr>
    <a:masterClrMapping/>
  </p:clrMapOvr>
  <p:transition spd="slow" advTm="592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8" grpId="0"/>
      <p:bldP spid="14" grpId="0"/>
      <p:bldP spid="17" grpId="0"/>
      <p:bldP spid="10"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955" y="562734"/>
            <a:ext cx="2212245" cy="43294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结核病</a:t>
            </a:r>
            <a:endParaRPr lang="zh-CN" altLang="en-US" sz="2400" spc="300" dirty="0">
              <a:latin typeface="三极综艺简体120" panose="00000500000000000000" pitchFamily="2" charset="-122"/>
              <a:ea typeface="三极综艺简体120" panose="00000500000000000000" pitchFamily="2" charset="-122"/>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
        <p:nvSpPr>
          <p:cNvPr id="19" name="矩形 18"/>
          <p:cNvSpPr/>
          <p:nvPr/>
        </p:nvSpPr>
        <p:spPr>
          <a:xfrm>
            <a:off x="1292954" y="2678590"/>
            <a:ext cx="3994691" cy="2030095"/>
          </a:xfrm>
          <a:prstGeom prst="rect">
            <a:avLst/>
          </a:prstGeom>
        </p:spPr>
        <p:txBody>
          <a:bodyPr wrap="square">
            <a:spAutoFit/>
          </a:bodyPr>
          <a:lstStyle/>
          <a:p>
            <a:pPr lvl="0" indent="0">
              <a:lnSpc>
                <a:spcPct val="150000"/>
              </a:lnSpc>
              <a:buNone/>
            </a:pP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注意保暖，预防感冒，多开窗通风，开紫外线灯或多晒太阳</a:t>
            </a:r>
            <a:r>
              <a:rPr lang="en-US" altLang="zh-CN"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 </a:t>
            </a: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a:t>
            </a:r>
            <a:endParaRPr lang="en-US" altLang="zh-CN" sz="1400" dirty="0">
              <a:solidFill>
                <a:schemeClr val="tx1">
                  <a:lumMod val="75000"/>
                  <a:lumOff val="25000"/>
                </a:schemeClr>
              </a:solidFill>
              <a:latin typeface="黑体" panose="02010609060101010101" charset="-122"/>
              <a:ea typeface="黑体" panose="02010609060101010101" charset="-122"/>
              <a:cs typeface="黑体" panose="02010609060101010101" charset="-122"/>
            </a:endParaRPr>
          </a:p>
          <a:p>
            <a:pPr lvl="0" indent="0">
              <a:lnSpc>
                <a:spcPct val="150000"/>
              </a:lnSpc>
              <a:buNone/>
            </a:pP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休学学生可根据病情住院或居家隔离治疗，并接受医院或居住地疾控中心的管理。密切接触者一旦出现咳嗽、咳痰</a:t>
            </a:r>
            <a:r>
              <a:rPr lang="en-US" altLang="zh-CN"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2</a:t>
            </a: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周以上等肺结核可疑症状，应当及时到省结核病医院定点门诊进行免费筛查</a:t>
            </a:r>
            <a:r>
              <a:rPr lang="zh-CN" altLang="en-US" sz="1400"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sym typeface="+mn-ea"/>
              </a:rPr>
              <a:t>。</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21" name="矩形: 圆角 20"/>
          <p:cNvSpPr/>
          <p:nvPr/>
        </p:nvSpPr>
        <p:spPr>
          <a:xfrm>
            <a:off x="1293147" y="1606230"/>
            <a:ext cx="1848464" cy="46211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bg1"/>
                </a:solidFill>
                <a:latin typeface="思源黑体 CN Medium" panose="020B0600000000000000" pitchFamily="34" charset="-122"/>
                <a:ea typeface="思源黑体 CN Medium" panose="020B0600000000000000" pitchFamily="34" charset="-122"/>
              </a:rPr>
              <a:t>防治措施：</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pic>
        <p:nvPicPr>
          <p:cNvPr id="12" name="内容占位符 3" descr="2"/>
          <p:cNvPicPr>
            <a:picLocks noChangeAspect="1"/>
          </p:cNvPicPr>
          <p:nvPr/>
        </p:nvPicPr>
        <p:blipFill rotWithShape="1">
          <a:blip r:embed="rId1"/>
          <a:srcRect b="31513"/>
          <a:stretch>
            <a:fillRect/>
          </a:stretch>
        </p:blipFill>
        <p:spPr>
          <a:xfrm>
            <a:off x="6964045" y="4119880"/>
            <a:ext cx="3435985" cy="21653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4045" y="735330"/>
            <a:ext cx="3435985" cy="2891155"/>
          </a:xfrm>
          <a:prstGeom prst="rect">
            <a:avLst/>
          </a:prstGeom>
          <a:solidFill>
            <a:srgbClr val="0C5F40"/>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3"/>
    </p:custDataLst>
  </p:cSld>
  <p:clrMapOvr>
    <a:masterClrMapping/>
  </p:clrMapOvr>
  <p:transition spd="slow" advTm="453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53" presetClass="entr" presetSubtype="16"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9" grpId="0"/>
      <p:bldP spid="21"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955" y="562734"/>
            <a:ext cx="2212245" cy="43294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水 痘</a:t>
            </a:r>
            <a:endParaRPr lang="zh-CN" altLang="en-US" sz="2400" spc="300" dirty="0">
              <a:latin typeface="三极综艺简体120" panose="00000500000000000000" pitchFamily="2" charset="-122"/>
              <a:ea typeface="三极综艺简体120" panose="00000500000000000000" pitchFamily="2" charset="-122"/>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
        <p:nvSpPr>
          <p:cNvPr id="18" name="矩形 17"/>
          <p:cNvSpPr/>
          <p:nvPr/>
        </p:nvSpPr>
        <p:spPr>
          <a:xfrm>
            <a:off x="1186909" y="1851697"/>
            <a:ext cx="10120188" cy="414020"/>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 水痘是一种由水痘带状疱疹病毒所引起的急性传染病。水痘属于急性传染病，但通常比较温和，不会引起严重的并发症。</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4" name="矩形 13"/>
          <p:cNvSpPr/>
          <p:nvPr/>
        </p:nvSpPr>
        <p:spPr>
          <a:xfrm>
            <a:off x="2445438" y="3117436"/>
            <a:ext cx="5081811" cy="1060450"/>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传播途径：</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水痘主要通过飞沫经呼吸道传染，接触被病毒污染的尘土、衣服、用具等也可能被传染。</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7" name="矩形 16"/>
          <p:cNvSpPr/>
          <p:nvPr/>
        </p:nvSpPr>
        <p:spPr>
          <a:xfrm>
            <a:off x="2415941" y="4462817"/>
            <a:ext cx="5081811" cy="737235"/>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易感人群：</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人群普遍易感。一次发病可终身获得较高的免疫力。</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0" name="椭圆 9"/>
          <p:cNvSpPr/>
          <p:nvPr/>
        </p:nvSpPr>
        <p:spPr>
          <a:xfrm>
            <a:off x="1406013" y="3297159"/>
            <a:ext cx="668593" cy="668593"/>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01</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sp>
        <p:nvSpPr>
          <p:cNvPr id="19" name="椭圆 18"/>
          <p:cNvSpPr/>
          <p:nvPr/>
        </p:nvSpPr>
        <p:spPr>
          <a:xfrm>
            <a:off x="1406013" y="4642540"/>
            <a:ext cx="668593" cy="668593"/>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02</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grpSp>
        <p:nvGrpSpPr>
          <p:cNvPr id="20" name="组合 19"/>
          <p:cNvGrpSpPr/>
          <p:nvPr/>
        </p:nvGrpSpPr>
        <p:grpSpPr>
          <a:xfrm>
            <a:off x="7890387" y="2467896"/>
            <a:ext cx="3662515" cy="3662515"/>
            <a:chOff x="7671619" y="2249128"/>
            <a:chExt cx="3881284" cy="3881284"/>
          </a:xfrm>
        </p:grpSpPr>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71619" y="2249128"/>
              <a:ext cx="3881284" cy="3881284"/>
            </a:xfrm>
            <a:prstGeom prst="rect">
              <a:avLst/>
            </a:prstGeom>
          </p:spPr>
        </p:pic>
        <p:sp>
          <p:nvSpPr>
            <p:cNvPr id="13" name="椭圆 12"/>
            <p:cNvSpPr/>
            <p:nvPr/>
          </p:nvSpPr>
          <p:spPr>
            <a:xfrm>
              <a:off x="10196050" y="2723534"/>
              <a:ext cx="540775" cy="540775"/>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21" name="椭圆 20"/>
            <p:cNvSpPr/>
            <p:nvPr/>
          </p:nvSpPr>
          <p:spPr>
            <a:xfrm>
              <a:off x="7826477" y="4218038"/>
              <a:ext cx="137652" cy="137652"/>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22" name="椭圆 21"/>
            <p:cNvSpPr/>
            <p:nvPr/>
          </p:nvSpPr>
          <p:spPr>
            <a:xfrm>
              <a:off x="10530349" y="5220928"/>
              <a:ext cx="462116" cy="462116"/>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grpSp>
    </p:spTree>
    <p:custDataLst>
      <p:tags r:id="rId2"/>
    </p:custDataLst>
  </p:cSld>
  <p:clrMapOvr>
    <a:masterClrMapping/>
  </p:clrMapOvr>
  <p:transition spd="slow" advTm="688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18" grpId="0"/>
      <p:bldP spid="14" grpId="0"/>
      <p:bldP spid="17" grpId="0"/>
      <p:bldP spid="10" grpId="0" bldLvl="0" animBg="1"/>
      <p:bldP spid="1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5" name="图片 24"/>
          <p:cNvPicPr>
            <a:picLocks noChangeAspect="1"/>
          </p:cNvPicPr>
          <p:nvPr/>
        </p:nvPicPr>
        <p:blipFill rotWithShape="1">
          <a:blip r:embed="rId1" cstate="screen">
            <a:extLst>
              <a:ext uri="{28A0092B-C50C-407E-A947-70E740481C1C}">
                <a14:useLocalDpi xmlns:a14="http://schemas.microsoft.com/office/drawing/2010/main" val="0"/>
              </a:ext>
            </a:extLst>
          </a:blip>
          <a:srcRect/>
          <a:stretch>
            <a:fillRect/>
          </a:stretch>
        </p:blipFill>
        <p:spPr>
          <a:xfrm flipH="1">
            <a:off x="0" y="1"/>
            <a:ext cx="12192000" cy="2534855"/>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p:spPr>
      </p:pic>
      <p:pic>
        <p:nvPicPr>
          <p:cNvPr id="26" name="图片 25"/>
          <p:cNvPicPr>
            <a:picLocks noChangeAspect="1"/>
          </p:cNvPicPr>
          <p:nvPr/>
        </p:nvPicPr>
        <p:blipFill rotWithShape="1">
          <a:blip r:embed="rId2" cstate="screen">
            <a:extLst>
              <a:ext uri="{28A0092B-C50C-407E-A947-70E740481C1C}">
                <a14:useLocalDpi xmlns:a14="http://schemas.microsoft.com/office/drawing/2010/main" val="0"/>
              </a:ext>
            </a:extLst>
          </a:blip>
          <a:srcRect l="-173"/>
          <a:stretch>
            <a:fillRect/>
          </a:stretch>
        </p:blipFill>
        <p:spPr>
          <a:xfrm>
            <a:off x="6217920" y="2395008"/>
            <a:ext cx="5336702" cy="3484931"/>
          </a:xfrm>
          <a:prstGeom prst="rect">
            <a:avLst/>
          </a:prstGeom>
        </p:spPr>
      </p:pic>
      <p:sp>
        <p:nvSpPr>
          <p:cNvPr id="27" name="文本框 26"/>
          <p:cNvSpPr txBox="1"/>
          <p:nvPr/>
        </p:nvSpPr>
        <p:spPr>
          <a:xfrm>
            <a:off x="690880" y="1387947"/>
            <a:ext cx="4226560" cy="707886"/>
          </a:xfrm>
          <a:prstGeom prst="rect">
            <a:avLst/>
          </a:prstGeom>
          <a:noFill/>
        </p:spPr>
        <p:txBody>
          <a:bodyPr wrap="square">
            <a:spAutoFit/>
          </a:bodyPr>
          <a:lstStyle/>
          <a:p>
            <a:r>
              <a:rPr lang="zh-CN" altLang="en-US" sz="4000" dirty="0">
                <a:solidFill>
                  <a:srgbClr val="2E6C9E"/>
                </a:solidFill>
                <a:latin typeface="三极综艺简体120" panose="00000500000000000000" pitchFamily="2" charset="-122"/>
                <a:ea typeface="三极综艺简体120" panose="00000500000000000000" pitchFamily="2" charset="-122"/>
              </a:rPr>
              <a:t>目录：</a:t>
            </a:r>
            <a:endParaRPr lang="zh-CN" altLang="en-US" sz="4000" dirty="0">
              <a:solidFill>
                <a:srgbClr val="2E6C9E"/>
              </a:solidFill>
              <a:latin typeface="三极综艺简体120" panose="00000500000000000000" pitchFamily="2" charset="-122"/>
              <a:ea typeface="三极综艺简体120" panose="00000500000000000000" pitchFamily="2" charset="-122"/>
            </a:endParaRPr>
          </a:p>
        </p:txBody>
      </p:sp>
      <p:sp>
        <p:nvSpPr>
          <p:cNvPr id="28" name="矩形: 圆角 27"/>
          <p:cNvSpPr/>
          <p:nvPr/>
        </p:nvSpPr>
        <p:spPr>
          <a:xfrm>
            <a:off x="1778000" y="2531110"/>
            <a:ext cx="3718560" cy="53848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000" b="1" dirty="0"/>
              <a:t>01-</a:t>
            </a:r>
            <a:r>
              <a:rPr lang="zh-CN" altLang="en-US" sz="2000" b="1" dirty="0"/>
              <a:t>传染病概念</a:t>
            </a:r>
            <a:endParaRPr lang="zh-CN" altLang="en-US" sz="2000" b="1" dirty="0"/>
          </a:p>
        </p:txBody>
      </p:sp>
      <p:sp>
        <p:nvSpPr>
          <p:cNvPr id="29" name="文本框 28"/>
          <p:cNvSpPr txBox="1"/>
          <p:nvPr/>
        </p:nvSpPr>
        <p:spPr>
          <a:xfrm>
            <a:off x="731520" y="2058507"/>
            <a:ext cx="4226560" cy="307777"/>
          </a:xfrm>
          <a:prstGeom prst="rect">
            <a:avLst/>
          </a:prstGeom>
          <a:noFill/>
        </p:spPr>
        <p:txBody>
          <a:bodyPr wrap="square">
            <a:spAutoFit/>
          </a:bodyPr>
          <a:lstStyle/>
          <a:p>
            <a:r>
              <a:rPr lang="en-US" altLang="zh-CN" sz="1400" dirty="0">
                <a:solidFill>
                  <a:srgbClr val="2E6C9E"/>
                </a:solidFill>
                <a:latin typeface="三极综艺简体120" panose="00000500000000000000" pitchFamily="2" charset="-122"/>
                <a:ea typeface="三极综艺简体120" panose="00000500000000000000" pitchFamily="2" charset="-122"/>
              </a:rPr>
              <a:t>Prevention of infectious diseases</a:t>
            </a:r>
            <a:endParaRPr lang="zh-CN" altLang="en-US" sz="1400" dirty="0">
              <a:solidFill>
                <a:srgbClr val="2E6C9E"/>
              </a:solidFill>
              <a:latin typeface="三极综艺简体120" panose="00000500000000000000" pitchFamily="2" charset="-122"/>
              <a:ea typeface="三极综艺简体120" panose="00000500000000000000" pitchFamily="2" charset="-122"/>
            </a:endParaRPr>
          </a:p>
        </p:txBody>
      </p:sp>
      <p:sp>
        <p:nvSpPr>
          <p:cNvPr id="30" name="矩形: 圆角 29"/>
          <p:cNvSpPr/>
          <p:nvPr/>
        </p:nvSpPr>
        <p:spPr>
          <a:xfrm>
            <a:off x="1778000" y="3234690"/>
            <a:ext cx="3718560" cy="53848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000" b="1" dirty="0"/>
              <a:t>02-</a:t>
            </a:r>
            <a:r>
              <a:rPr lang="zh-CN" altLang="en-US" sz="2000" b="1" dirty="0"/>
              <a:t>传染病分类</a:t>
            </a:r>
            <a:endParaRPr lang="zh-CN" altLang="en-US" sz="2000" b="1" dirty="0"/>
          </a:p>
        </p:txBody>
      </p:sp>
      <p:sp>
        <p:nvSpPr>
          <p:cNvPr id="31" name="矩形: 圆角 30"/>
          <p:cNvSpPr/>
          <p:nvPr/>
        </p:nvSpPr>
        <p:spPr>
          <a:xfrm>
            <a:off x="1778000" y="3938270"/>
            <a:ext cx="3718560" cy="53848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000" b="1" dirty="0"/>
              <a:t>03-</a:t>
            </a:r>
            <a:r>
              <a:rPr lang="zh-CN" altLang="en-US" sz="2000" b="1" dirty="0"/>
              <a:t>传染病的预防控制</a:t>
            </a:r>
            <a:endParaRPr lang="zh-CN" altLang="en-US" sz="2000" b="1" dirty="0"/>
          </a:p>
        </p:txBody>
      </p:sp>
      <p:sp>
        <p:nvSpPr>
          <p:cNvPr id="33" name="矩形: 圆角 32"/>
          <p:cNvSpPr/>
          <p:nvPr/>
        </p:nvSpPr>
        <p:spPr>
          <a:xfrm>
            <a:off x="1778000" y="4641850"/>
            <a:ext cx="3718560" cy="53848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000" b="1" dirty="0"/>
              <a:t>04-</a:t>
            </a:r>
            <a:r>
              <a:rPr lang="zh-CN" altLang="en-US" sz="2000" b="1" dirty="0"/>
              <a:t>常见传染病及预防</a:t>
            </a:r>
            <a:endParaRPr lang="zh-CN" altLang="en-US" sz="2000" b="1" dirty="0"/>
          </a:p>
        </p:txBody>
      </p:sp>
      <p:sp>
        <p:nvSpPr>
          <p:cNvPr id="34" name="圆: 空心 33"/>
          <p:cNvSpPr/>
          <p:nvPr/>
        </p:nvSpPr>
        <p:spPr>
          <a:xfrm>
            <a:off x="11277600" y="6004560"/>
            <a:ext cx="284480" cy="284480"/>
          </a:xfrm>
          <a:prstGeom prst="donu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矩形 35"/>
          <p:cNvSpPr/>
          <p:nvPr/>
        </p:nvSpPr>
        <p:spPr>
          <a:xfrm>
            <a:off x="812800" y="6123941"/>
            <a:ext cx="28448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32"/>
          <p:cNvSpPr/>
          <p:nvPr/>
        </p:nvSpPr>
        <p:spPr>
          <a:xfrm>
            <a:off x="1778000" y="5345430"/>
            <a:ext cx="3718560" cy="53848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000" b="1" dirty="0"/>
              <a:t>05-</a:t>
            </a:r>
            <a:r>
              <a:rPr lang="zh-CN" altLang="en-US" sz="2000" b="1" dirty="0"/>
              <a:t>学校传染病防控</a:t>
            </a:r>
            <a:endParaRPr lang="zh-CN" altLang="en-US" sz="2000" b="1" dirty="0"/>
          </a:p>
        </p:txBody>
      </p:sp>
    </p:spTree>
    <p:custDataLst>
      <p:tags r:id="rId3"/>
    </p:custDataLst>
  </p:cSld>
  <p:clrMapOvr>
    <a:masterClrMapping/>
  </p:clrMapOvr>
  <p:transition spd="slow" advTm="683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randombar(horizontal)">
                                      <p:cBhvr>
                                        <p:cTn id="20" dur="500"/>
                                        <p:tgtEl>
                                          <p:spTgt spid="29"/>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childTnLst>
                          </p:cTn>
                        </p:par>
                        <p:par>
                          <p:cTn id="29" fill="hold">
                            <p:stCondLst>
                              <p:cond delay="2500"/>
                            </p:stCondLst>
                            <p:childTnLst>
                              <p:par>
                                <p:cTn id="30" presetID="14" presetClass="entr" presetSubtype="1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randombar(horizontal)">
                                      <p:cBhvr>
                                        <p:cTn id="32" dur="500"/>
                                        <p:tgtEl>
                                          <p:spTgt spid="30"/>
                                        </p:tgtEl>
                                      </p:cBhvr>
                                    </p:animEffect>
                                  </p:childTnLst>
                                </p:cTn>
                              </p:par>
                            </p:childTnLst>
                          </p:cTn>
                        </p:par>
                        <p:par>
                          <p:cTn id="33" fill="hold">
                            <p:stCondLst>
                              <p:cond delay="3000"/>
                            </p:stCondLst>
                            <p:childTnLst>
                              <p:par>
                                <p:cTn id="34" presetID="14" presetClass="entr" presetSubtype="10" fill="hold" grpId="0"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randombar(horizontal)">
                                      <p:cBhvr>
                                        <p:cTn id="36" dur="500"/>
                                        <p:tgtEl>
                                          <p:spTgt spid="31"/>
                                        </p:tgtEl>
                                      </p:cBhvr>
                                    </p:animEffect>
                                  </p:childTnLst>
                                </p:cTn>
                              </p:par>
                            </p:childTnLst>
                          </p:cTn>
                        </p:par>
                        <p:par>
                          <p:cTn id="37" fill="hold">
                            <p:stCondLst>
                              <p:cond delay="3500"/>
                            </p:stCondLst>
                            <p:childTnLst>
                              <p:par>
                                <p:cTn id="38" presetID="14" presetClass="entr" presetSubtype="10"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p:cTn id="45" dur="500" fill="hold"/>
                                        <p:tgtEl>
                                          <p:spTgt spid="34"/>
                                        </p:tgtEl>
                                        <p:attrNameLst>
                                          <p:attrName>ppt_w</p:attrName>
                                        </p:attrNameLst>
                                      </p:cBhvr>
                                      <p:tavLst>
                                        <p:tav tm="0">
                                          <p:val>
                                            <p:fltVal val="0"/>
                                          </p:val>
                                        </p:tav>
                                        <p:tav tm="100000">
                                          <p:val>
                                            <p:strVal val="#ppt_w"/>
                                          </p:val>
                                        </p:tav>
                                      </p:tavLst>
                                    </p:anim>
                                    <p:anim calcmode="lin" valueType="num">
                                      <p:cBhvr>
                                        <p:cTn id="46" dur="500" fill="hold"/>
                                        <p:tgtEl>
                                          <p:spTgt spid="34"/>
                                        </p:tgtEl>
                                        <p:attrNameLst>
                                          <p:attrName>ppt_h</p:attrName>
                                        </p:attrNameLst>
                                      </p:cBhvr>
                                      <p:tavLst>
                                        <p:tav tm="0">
                                          <p:val>
                                            <p:fltVal val="0"/>
                                          </p:val>
                                        </p:tav>
                                        <p:tav tm="100000">
                                          <p:val>
                                            <p:strVal val="#ppt_h"/>
                                          </p:val>
                                        </p:tav>
                                      </p:tavLst>
                                    </p:anim>
                                    <p:animEffect transition="in" filter="fade">
                                      <p:cBhvr>
                                        <p:cTn id="47" dur="500"/>
                                        <p:tgtEl>
                                          <p:spTgt spid="34"/>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randombar(horizontal)">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bldLvl="0" animBg="1"/>
      <p:bldP spid="29" grpId="0"/>
      <p:bldP spid="30" grpId="0" bldLvl="0" animBg="1"/>
      <p:bldP spid="31" grpId="0" bldLvl="0" animBg="1"/>
      <p:bldP spid="33" grpId="0" bldLvl="0" animBg="1"/>
      <p:bldP spid="34" grpId="0" animBg="1"/>
      <p:bldP spid="36" grpId="0" animBg="1"/>
      <p:bldP spid="9"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955" y="562734"/>
            <a:ext cx="2212245" cy="43294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水 痘</a:t>
            </a:r>
            <a:endParaRPr lang="zh-CN" altLang="en-US" sz="2400" spc="300" dirty="0">
              <a:latin typeface="三极综艺简体120" panose="00000500000000000000" pitchFamily="2" charset="-122"/>
              <a:ea typeface="三极综艺简体120" panose="00000500000000000000" pitchFamily="2" charset="-122"/>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
        <p:nvSpPr>
          <p:cNvPr id="18" name="矩形 17"/>
          <p:cNvSpPr/>
          <p:nvPr/>
        </p:nvSpPr>
        <p:spPr>
          <a:xfrm>
            <a:off x="1186909" y="2292787"/>
            <a:ext cx="10090691" cy="1028038"/>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水痘病毒感染人体后，经过大约</a:t>
            </a:r>
            <a:r>
              <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2</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周的潜伏期，患者可出现头痛、全身不适、发热、食欲下降等前期症状，继而出现有特征性的红色斑疹，后变为丘疹、再发展为水疱、常伴有瘙痒，</a:t>
            </a:r>
            <a:r>
              <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1-2</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天后开始干枯结痂，持续一周左右痂皮脱落。皮疹躯干部最多，头面部次之，四肢较少，手掌、足底更少。</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9" name="矩形 18"/>
          <p:cNvSpPr/>
          <p:nvPr/>
        </p:nvSpPr>
        <p:spPr>
          <a:xfrm>
            <a:off x="1186909" y="4415950"/>
            <a:ext cx="3994691" cy="1060450"/>
          </a:xfrm>
          <a:prstGeom prst="rect">
            <a:avLst/>
          </a:prstGeom>
        </p:spPr>
        <p:txBody>
          <a:bodyPr wrap="square">
            <a:spAutoFit/>
          </a:bodyPr>
          <a:lstStyle/>
          <a:p>
            <a:pPr algn="just">
              <a:lnSpc>
                <a:spcPct val="150000"/>
              </a:lnSpc>
            </a:pPr>
            <a:r>
              <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1.</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接种水痘疫苗是最有效、最经济的预防措施。</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a:p>
            <a:pPr algn="just">
              <a:lnSpc>
                <a:spcPct val="150000"/>
              </a:lnSpc>
            </a:pPr>
            <a:r>
              <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2.</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流行期间不去人多的公共场所。</a:t>
            </a:r>
            <a:endPar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a:p>
            <a:pPr algn="just">
              <a:lnSpc>
                <a:spcPct val="150000"/>
              </a:lnSpc>
            </a:pPr>
            <a:r>
              <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3.</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经常开窗通风等也很重要。</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0" name="矩形: 圆角 9"/>
          <p:cNvSpPr/>
          <p:nvPr/>
        </p:nvSpPr>
        <p:spPr>
          <a:xfrm>
            <a:off x="1248697" y="1553496"/>
            <a:ext cx="1848464" cy="46211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思源黑体 CN Medium" panose="020B0600000000000000" pitchFamily="34" charset="-122"/>
                <a:ea typeface="思源黑体 CN Medium" panose="020B0600000000000000" pitchFamily="34" charset="-122"/>
              </a:rPr>
              <a:t>主要症状：</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sp>
        <p:nvSpPr>
          <p:cNvPr id="21" name="矩形: 圆角 20"/>
          <p:cNvSpPr/>
          <p:nvPr/>
        </p:nvSpPr>
        <p:spPr>
          <a:xfrm>
            <a:off x="1248697" y="3686490"/>
            <a:ext cx="1848464" cy="46211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思源黑体 CN Medium" panose="020B0600000000000000" pitchFamily="34" charset="-122"/>
                <a:ea typeface="思源黑体 CN Medium" panose="020B0600000000000000" pitchFamily="34" charset="-122"/>
              </a:rPr>
              <a:t>预防措施：</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sp>
        <p:nvSpPr>
          <p:cNvPr id="11" name="矩形 10"/>
          <p:cNvSpPr/>
          <p:nvPr/>
        </p:nvSpPr>
        <p:spPr>
          <a:xfrm>
            <a:off x="5329084" y="3637328"/>
            <a:ext cx="2856049" cy="2035884"/>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22" name="矩形 21"/>
          <p:cNvSpPr/>
          <p:nvPr/>
        </p:nvSpPr>
        <p:spPr>
          <a:xfrm>
            <a:off x="8401886" y="3637328"/>
            <a:ext cx="2856049" cy="2035884"/>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Tree>
    <p:custDataLst>
      <p:tags r:id="rId3"/>
    </p:custDataLst>
  </p:cSld>
  <p:clrMapOvr>
    <a:masterClrMapping/>
  </p:clrMapOvr>
  <p:transition spd="slow" advTm="639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par>
                          <p:cTn id="23" fill="hold">
                            <p:stCondLst>
                              <p:cond delay="1500"/>
                            </p:stCondLst>
                            <p:childTnLst>
                              <p:par>
                                <p:cTn id="24" presetID="14" presetClass="entr" presetSubtype="1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par>
                          <p:cTn id="27" fill="hold">
                            <p:stCondLst>
                              <p:cond delay="2000"/>
                            </p:stCondLst>
                            <p:childTnLst>
                              <p:par>
                                <p:cTn id="28" presetID="14" presetClass="entr" presetSubtype="1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childTnLst>
                          </p:cTn>
                        </p:par>
                        <p:par>
                          <p:cTn id="31" fill="hold">
                            <p:stCondLst>
                              <p:cond delay="2500"/>
                            </p:stCondLst>
                            <p:childTnLst>
                              <p:par>
                                <p:cTn id="32" presetID="14" presetClass="entr" presetSubtype="1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par>
                          <p:cTn id="35" fill="hold">
                            <p:stCondLst>
                              <p:cond delay="3000"/>
                            </p:stCondLst>
                            <p:childTnLst>
                              <p:par>
                                <p:cTn id="36" presetID="14" presetClass="entr" presetSubtype="1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randombar(horizontal)">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18" grpId="0"/>
      <p:bldP spid="19" grpId="0"/>
      <p:bldP spid="10" grpId="0" bldLvl="0" animBg="1"/>
      <p:bldP spid="21" grpId="0" bldLvl="0" animBg="1"/>
      <p:bldP spid="11" grpId="0" bldLvl="0" animBg="1"/>
      <p:bldP spid="2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955" y="562734"/>
            <a:ext cx="2212245" cy="43294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风疹 </a:t>
            </a:r>
            <a:endParaRPr lang="zh-CN" altLang="en-US" sz="2400" spc="300" dirty="0">
              <a:latin typeface="三极综艺简体120" panose="00000500000000000000" pitchFamily="2" charset="-122"/>
              <a:ea typeface="三极综艺简体120" panose="00000500000000000000" pitchFamily="2" charset="-122"/>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
        <p:nvSpPr>
          <p:cNvPr id="20" name="矩形 19"/>
          <p:cNvSpPr/>
          <p:nvPr/>
        </p:nvSpPr>
        <p:spPr>
          <a:xfrm>
            <a:off x="1248504" y="1567074"/>
            <a:ext cx="5081811" cy="381708"/>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风疹是由风疹病毒引起的急性呼吸道传染病。</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22" name="矩形 21"/>
          <p:cNvSpPr/>
          <p:nvPr/>
        </p:nvSpPr>
        <p:spPr>
          <a:xfrm>
            <a:off x="1137379" y="3238151"/>
            <a:ext cx="5862820" cy="1674369"/>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传染源主要是病人和先天性风疹的患儿，病人鼻咽部分泌物（如鼻涕、痰等）、血及尿中均带有病毒，主要经空气飞沫传播，一年四季均可传染得病，以冬春季为多。</a:t>
            </a:r>
            <a:endPar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风疹病毒还可通过胎盘感染胎儿，如果孕妇在怀孕期间感染本病，可导致胎儿畸形。</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0" name="矩形: 圆角 9"/>
          <p:cNvSpPr/>
          <p:nvPr/>
        </p:nvSpPr>
        <p:spPr>
          <a:xfrm>
            <a:off x="1199167" y="2500999"/>
            <a:ext cx="1848464" cy="46211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思源黑体 CN Medium" panose="020B0600000000000000" pitchFamily="34" charset="-122"/>
                <a:ea typeface="思源黑体 CN Medium" panose="020B0600000000000000" pitchFamily="34" charset="-122"/>
              </a:rPr>
              <a:t>传播途径：</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sp>
        <p:nvSpPr>
          <p:cNvPr id="11" name="椭圆 10"/>
          <p:cNvSpPr/>
          <p:nvPr/>
        </p:nvSpPr>
        <p:spPr>
          <a:xfrm>
            <a:off x="7138218" y="1948522"/>
            <a:ext cx="569002" cy="569002"/>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25" name="椭圆 24"/>
          <p:cNvSpPr/>
          <p:nvPr/>
        </p:nvSpPr>
        <p:spPr>
          <a:xfrm>
            <a:off x="10816780" y="5208483"/>
            <a:ext cx="278923" cy="278924"/>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grpSp>
        <p:nvGrpSpPr>
          <p:cNvPr id="13" name="组合 12"/>
          <p:cNvGrpSpPr/>
          <p:nvPr/>
        </p:nvGrpSpPr>
        <p:grpSpPr>
          <a:xfrm>
            <a:off x="7585002" y="1926755"/>
            <a:ext cx="3323670" cy="3323670"/>
            <a:chOff x="7290034" y="1680949"/>
            <a:chExt cx="3323670" cy="3323670"/>
          </a:xfrm>
        </p:grpSpPr>
        <p:sp>
          <p:nvSpPr>
            <p:cNvPr id="24" name="椭圆 23"/>
            <p:cNvSpPr/>
            <p:nvPr/>
          </p:nvSpPr>
          <p:spPr>
            <a:xfrm>
              <a:off x="7290034" y="1680949"/>
              <a:ext cx="3323670" cy="3323670"/>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26" name="椭圆 25"/>
            <p:cNvSpPr/>
            <p:nvPr/>
          </p:nvSpPr>
          <p:spPr>
            <a:xfrm>
              <a:off x="7628017" y="2018932"/>
              <a:ext cx="2647706" cy="2647706"/>
            </a:xfrm>
            <a:prstGeom prst="ellipse">
              <a:avLst/>
            </a:prstGeom>
            <a:blipFill>
              <a:blip r:embed="rId1" cstate="screen">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grpSp>
    </p:spTree>
    <p:custDataLst>
      <p:tags r:id="rId2"/>
    </p:custDataLst>
  </p:cSld>
  <p:clrMapOvr>
    <a:masterClrMapping/>
  </p:clrMapOvr>
  <p:transition spd="slow" advTm="784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horizont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1000" fill="hold"/>
                                        <p:tgtEl>
                                          <p:spTgt spid="25"/>
                                        </p:tgtEl>
                                        <p:attrNameLst>
                                          <p:attrName>ppt_w</p:attrName>
                                        </p:attrNameLst>
                                      </p:cBhvr>
                                      <p:tavLst>
                                        <p:tav tm="0">
                                          <p:val>
                                            <p:fltVal val="0"/>
                                          </p:val>
                                        </p:tav>
                                        <p:tav tm="100000">
                                          <p:val>
                                            <p:strVal val="#ppt_w"/>
                                          </p:val>
                                        </p:tav>
                                      </p:tavLst>
                                    </p:anim>
                                    <p:anim calcmode="lin" valueType="num">
                                      <p:cBhvr>
                                        <p:cTn id="26" dur="1000" fill="hold"/>
                                        <p:tgtEl>
                                          <p:spTgt spid="25"/>
                                        </p:tgtEl>
                                        <p:attrNameLst>
                                          <p:attrName>ppt_h</p:attrName>
                                        </p:attrNameLst>
                                      </p:cBhvr>
                                      <p:tavLst>
                                        <p:tav tm="0">
                                          <p:val>
                                            <p:fltVal val="0"/>
                                          </p:val>
                                        </p:tav>
                                        <p:tav tm="100000">
                                          <p:val>
                                            <p:strVal val="#ppt_h"/>
                                          </p:val>
                                        </p:tav>
                                      </p:tavLst>
                                    </p:anim>
                                    <p:anim calcmode="lin" valueType="num">
                                      <p:cBhvr>
                                        <p:cTn id="27" dur="1000" fill="hold"/>
                                        <p:tgtEl>
                                          <p:spTgt spid="25"/>
                                        </p:tgtEl>
                                        <p:attrNameLst>
                                          <p:attrName>style.rotation</p:attrName>
                                        </p:attrNameLst>
                                      </p:cBhvr>
                                      <p:tavLst>
                                        <p:tav tm="0">
                                          <p:val>
                                            <p:fltVal val="90"/>
                                          </p:val>
                                        </p:tav>
                                        <p:tav tm="100000">
                                          <p:val>
                                            <p:fltVal val="0"/>
                                          </p:val>
                                        </p:tav>
                                      </p:tavLst>
                                    </p:anim>
                                    <p:animEffect transition="in" filter="fade">
                                      <p:cBhvr>
                                        <p:cTn id="28" dur="1000"/>
                                        <p:tgtEl>
                                          <p:spTgt spid="25"/>
                                        </p:tgtEl>
                                      </p:cBhvr>
                                    </p:animEffect>
                                  </p:childTnLst>
                                </p:cTn>
                              </p:par>
                              <p:par>
                                <p:cTn id="29" presetID="3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childTnLst>
                          </p:cTn>
                        </p:par>
                        <p:par>
                          <p:cTn id="35" fill="hold">
                            <p:stCondLst>
                              <p:cond delay="1000"/>
                            </p:stCondLst>
                            <p:childTnLst>
                              <p:par>
                                <p:cTn id="36" presetID="14" presetClass="entr" presetSubtype="1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childTnLst>
                          </p:cTn>
                        </p:par>
                        <p:par>
                          <p:cTn id="39" fill="hold">
                            <p:stCondLst>
                              <p:cond delay="1500"/>
                            </p:stCondLst>
                            <p:childTnLst>
                              <p:par>
                                <p:cTn id="40" presetID="14" presetClass="entr" presetSubtype="10"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0" grpId="0"/>
      <p:bldP spid="22" grpId="0"/>
      <p:bldP spid="10" grpId="0" bldLvl="0" animBg="1"/>
      <p:bldP spid="11"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955" y="562734"/>
            <a:ext cx="2212245" cy="43294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风疹 </a:t>
            </a:r>
            <a:endParaRPr lang="zh-CN" altLang="en-US" sz="2400" spc="300" dirty="0">
              <a:latin typeface="三极综艺简体120" panose="00000500000000000000" pitchFamily="2" charset="-122"/>
              <a:ea typeface="三极综艺简体120" panose="00000500000000000000" pitchFamily="2" charset="-122"/>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
        <p:nvSpPr>
          <p:cNvPr id="18" name="矩形 17"/>
          <p:cNvSpPr/>
          <p:nvPr/>
        </p:nvSpPr>
        <p:spPr>
          <a:xfrm>
            <a:off x="6132535" y="1769761"/>
            <a:ext cx="5081811" cy="1060450"/>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主要症状：</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以低热、上呼吸道轻度炎症、全身散布红色斑丘疹及耳后、枕部淋巴结肿大为特征</a:t>
            </a:r>
            <a:r>
              <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a:t>
            </a:r>
            <a:endPar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4" name="矩形 13"/>
          <p:cNvSpPr/>
          <p:nvPr/>
        </p:nvSpPr>
        <p:spPr>
          <a:xfrm>
            <a:off x="6132535" y="2988961"/>
            <a:ext cx="5081811" cy="737235"/>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易感人群：</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好发于儿童，育龄妇女；成人偶见感染。</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7" name="矩形 16"/>
          <p:cNvSpPr/>
          <p:nvPr/>
        </p:nvSpPr>
        <p:spPr>
          <a:xfrm>
            <a:off x="6132535" y="3862721"/>
            <a:ext cx="5081811" cy="1706880"/>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预防措施：</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预防风疹最可靠的手段是接种风疹疫苗。在春季风疹高发期，尽量少到人群密集的场所，如商场、影院等地，避免与风疹病人接触。保持室内开窗通风，空气流通，增加户外活动，加强体育锻炼，讲究个人卫生。</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1" name="椭圆 10"/>
          <p:cNvSpPr/>
          <p:nvPr/>
        </p:nvSpPr>
        <p:spPr>
          <a:xfrm>
            <a:off x="1248697" y="1592826"/>
            <a:ext cx="4050891" cy="4050891"/>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19" name="椭圆 18"/>
          <p:cNvSpPr/>
          <p:nvPr/>
        </p:nvSpPr>
        <p:spPr>
          <a:xfrm>
            <a:off x="1700981" y="2045110"/>
            <a:ext cx="3146322" cy="3146322"/>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cxnSp>
        <p:nvCxnSpPr>
          <p:cNvPr id="13" name="直接连接符 12"/>
          <p:cNvCxnSpPr/>
          <p:nvPr/>
        </p:nvCxnSpPr>
        <p:spPr>
          <a:xfrm>
            <a:off x="5673212" y="1514168"/>
            <a:ext cx="0" cy="4090219"/>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Tree>
    <p:custDataLst>
      <p:tags r:id="rId2"/>
    </p:custDataLst>
  </p:cSld>
  <p:clrMapOvr>
    <a:masterClrMapping/>
  </p:clrMapOvr>
  <p:transition spd="slow" advTm="666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par>
                                <p:cTn id="23" presetID="53"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par>
                          <p:cTn id="32" fill="hold">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par>
                          <p:cTn id="36" fill="hold">
                            <p:stCondLst>
                              <p:cond delay="1500"/>
                            </p:stCondLst>
                            <p:childTnLst>
                              <p:par>
                                <p:cTn id="37" presetID="14" presetClass="entr" presetSubtype="1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8" grpId="0"/>
      <p:bldP spid="14" grpId="0"/>
      <p:bldP spid="17" grpId="0"/>
      <p:bldP spid="11"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860" y="562610"/>
            <a:ext cx="4367530" cy="43307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诺 如 病 毒 感 染 性 腹 泻</a:t>
            </a:r>
            <a:endParaRPr lang="zh-CN" altLang="en-US" sz="2400" spc="3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
        <p:nvSpPr>
          <p:cNvPr id="20" name="矩形 19"/>
          <p:cNvSpPr/>
          <p:nvPr/>
        </p:nvSpPr>
        <p:spPr>
          <a:xfrm>
            <a:off x="1201420" y="1670685"/>
            <a:ext cx="6225540" cy="737235"/>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黑体" panose="02010609060101010101" charset="-122"/>
                <a:ea typeface="黑体" panose="02010609060101010101" charset="-122"/>
                <a:cs typeface="方正粗黑宋简体" panose="02000000000000000000" charset="-122"/>
                <a:sym typeface="+mn-ea"/>
              </a:rPr>
              <a:t>诺如病毒感染性腹泻（急性胃肠炎）是由诺如病毒引起的急性肠道传染病。已有的研究和数据表明诺如病毒是引起腹泻暴发疫情的最主要病原。</a:t>
            </a:r>
            <a:endParaRPr lang="zh-CN" altLang="en-US" sz="1400" dirty="0">
              <a:solidFill>
                <a:schemeClr val="tx1">
                  <a:lumMod val="75000"/>
                  <a:lumOff val="25000"/>
                </a:schemeClr>
              </a:solidFill>
              <a:latin typeface="黑体" panose="02010609060101010101" charset="-122"/>
              <a:ea typeface="黑体" panose="02010609060101010101" charset="-122"/>
              <a:cs typeface="+mn-ea"/>
              <a:sym typeface="+mn-lt"/>
            </a:endParaRPr>
          </a:p>
        </p:txBody>
      </p:sp>
      <p:sp>
        <p:nvSpPr>
          <p:cNvPr id="22" name="矩形 21"/>
          <p:cNvSpPr/>
          <p:nvPr/>
        </p:nvSpPr>
        <p:spPr>
          <a:xfrm>
            <a:off x="1186909" y="3624231"/>
            <a:ext cx="5862820" cy="737235"/>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粪－口途径是主要传播方式，也可以通过污染的水源、食物、物品、空气等传播，感染后潜伏期多在</a:t>
            </a:r>
            <a:r>
              <a:rPr lang="en-US" altLang="zh-CN"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24</a:t>
            </a: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a:t>
            </a:r>
            <a:r>
              <a:rPr lang="en-US" altLang="zh-CN"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48h</a:t>
            </a: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a:t>
            </a:r>
            <a:endPar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lt"/>
            </a:endParaRPr>
          </a:p>
        </p:txBody>
      </p:sp>
      <p:sp>
        <p:nvSpPr>
          <p:cNvPr id="10" name="矩形: 圆角 9"/>
          <p:cNvSpPr/>
          <p:nvPr/>
        </p:nvSpPr>
        <p:spPr>
          <a:xfrm>
            <a:off x="1248697" y="2887079"/>
            <a:ext cx="1848464" cy="46211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思源黑体 CN Medium" panose="020B0600000000000000" pitchFamily="34" charset="-122"/>
                <a:ea typeface="思源黑体 CN Medium" panose="020B0600000000000000" pitchFamily="34" charset="-122"/>
              </a:rPr>
              <a:t>传播途径：</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sp>
        <p:nvSpPr>
          <p:cNvPr id="11" name="椭圆 10"/>
          <p:cNvSpPr/>
          <p:nvPr/>
        </p:nvSpPr>
        <p:spPr>
          <a:xfrm>
            <a:off x="7138218" y="1948522"/>
            <a:ext cx="569002" cy="569002"/>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25" name="椭圆 24"/>
          <p:cNvSpPr/>
          <p:nvPr/>
        </p:nvSpPr>
        <p:spPr>
          <a:xfrm>
            <a:off x="10816780" y="5208483"/>
            <a:ext cx="278923" cy="278924"/>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pic>
        <p:nvPicPr>
          <p:cNvPr id="103" name="图片 102"/>
          <p:cNvPicPr/>
          <p:nvPr/>
        </p:nvPicPr>
        <p:blipFill>
          <a:blip r:embed="rId1"/>
          <a:stretch>
            <a:fillRect/>
          </a:stretch>
        </p:blipFill>
        <p:spPr>
          <a:xfrm>
            <a:off x="7706995" y="1795780"/>
            <a:ext cx="3644900" cy="3412490"/>
          </a:xfrm>
          <a:prstGeom prst="rect">
            <a:avLst/>
          </a:prstGeom>
          <a:noFill/>
          <a:ln w="9525">
            <a:noFill/>
          </a:ln>
        </p:spPr>
      </p:pic>
    </p:spTree>
    <p:custDataLst>
      <p:tags r:id="rId2"/>
    </p:custDataLst>
  </p:cSld>
  <p:clrMapOvr>
    <a:masterClrMapping/>
  </p:clrMapOvr>
  <p:transition spd="slow" advTm="563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horizont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1000" fill="hold"/>
                                        <p:tgtEl>
                                          <p:spTgt spid="25"/>
                                        </p:tgtEl>
                                        <p:attrNameLst>
                                          <p:attrName>ppt_w</p:attrName>
                                        </p:attrNameLst>
                                      </p:cBhvr>
                                      <p:tavLst>
                                        <p:tav tm="0">
                                          <p:val>
                                            <p:fltVal val="0"/>
                                          </p:val>
                                        </p:tav>
                                        <p:tav tm="100000">
                                          <p:val>
                                            <p:strVal val="#ppt_w"/>
                                          </p:val>
                                        </p:tav>
                                      </p:tavLst>
                                    </p:anim>
                                    <p:anim calcmode="lin" valueType="num">
                                      <p:cBhvr>
                                        <p:cTn id="26" dur="1000" fill="hold"/>
                                        <p:tgtEl>
                                          <p:spTgt spid="25"/>
                                        </p:tgtEl>
                                        <p:attrNameLst>
                                          <p:attrName>ppt_h</p:attrName>
                                        </p:attrNameLst>
                                      </p:cBhvr>
                                      <p:tavLst>
                                        <p:tav tm="0">
                                          <p:val>
                                            <p:fltVal val="0"/>
                                          </p:val>
                                        </p:tav>
                                        <p:tav tm="100000">
                                          <p:val>
                                            <p:strVal val="#ppt_h"/>
                                          </p:val>
                                        </p:tav>
                                      </p:tavLst>
                                    </p:anim>
                                    <p:anim calcmode="lin" valueType="num">
                                      <p:cBhvr>
                                        <p:cTn id="27" dur="1000" fill="hold"/>
                                        <p:tgtEl>
                                          <p:spTgt spid="25"/>
                                        </p:tgtEl>
                                        <p:attrNameLst>
                                          <p:attrName>style.rotation</p:attrName>
                                        </p:attrNameLst>
                                      </p:cBhvr>
                                      <p:tavLst>
                                        <p:tav tm="0">
                                          <p:val>
                                            <p:fltVal val="90"/>
                                          </p:val>
                                        </p:tav>
                                        <p:tav tm="100000">
                                          <p:val>
                                            <p:fltVal val="0"/>
                                          </p:val>
                                        </p:tav>
                                      </p:tavLst>
                                    </p:anim>
                                    <p:animEffect transition="in" filter="fade">
                                      <p:cBhvr>
                                        <p:cTn id="28" dur="1000"/>
                                        <p:tgtEl>
                                          <p:spTgt spid="2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par>
                          <p:cTn id="33" fill="hold">
                            <p:stCondLst>
                              <p:cond delay="1500"/>
                            </p:stCondLst>
                            <p:childTnLst>
                              <p:par>
                                <p:cTn id="34" presetID="14" presetClass="entr" presetSubtype="1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randombar(horizontal)">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20" grpId="0"/>
      <p:bldP spid="22" grpId="0"/>
      <p:bldP spid="10" grpId="0" bldLvl="0" animBg="1"/>
      <p:bldP spid="11" grpId="0" bldLvl="0" animBg="1"/>
      <p:bldP spid="2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860" y="562610"/>
            <a:ext cx="4438015" cy="43307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诺 如 病 毒 感 染 性 腹 泻</a:t>
            </a:r>
            <a:r>
              <a:rPr lang="zh-CN" altLang="en-US" sz="2400" spc="300" dirty="0">
                <a:latin typeface="三极综艺简体120" panose="00000500000000000000" pitchFamily="2" charset="-122"/>
                <a:ea typeface="三极综艺简体120" panose="00000500000000000000" pitchFamily="2" charset="-122"/>
              </a:rPr>
              <a:t> </a:t>
            </a:r>
            <a:endParaRPr lang="zh-CN" altLang="en-US" sz="2400" spc="300" dirty="0">
              <a:latin typeface="三极综艺简体120" panose="00000500000000000000" pitchFamily="2" charset="-122"/>
              <a:ea typeface="三极综艺简体120" panose="00000500000000000000" pitchFamily="2" charset="-122"/>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
        <p:nvSpPr>
          <p:cNvPr id="18" name="矩形 17"/>
          <p:cNvSpPr/>
          <p:nvPr/>
        </p:nvSpPr>
        <p:spPr>
          <a:xfrm>
            <a:off x="6132830" y="1769745"/>
            <a:ext cx="5230495" cy="1384995"/>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主要症状：</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a:p>
            <a:pPr marL="457200" indent="-457200" algn="l">
              <a:lnSpc>
                <a:spcPct val="150000"/>
              </a:lnSpc>
              <a:spcBef>
                <a:spcPts val="0"/>
              </a:spcBef>
              <a:spcAft>
                <a:spcPts val="0"/>
              </a:spcAft>
            </a:pP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恶心、呕吐、腹痛和腹泻。儿童患者呕吐普遍，成人患者腹泻</a:t>
            </a:r>
            <a:endPar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endParaRPr>
          </a:p>
          <a:p>
            <a:pPr marL="457200" indent="-457200" algn="l">
              <a:lnSpc>
                <a:spcPct val="150000"/>
              </a:lnSpc>
              <a:spcBef>
                <a:spcPts val="0"/>
              </a:spcBef>
              <a:spcAft>
                <a:spcPts val="0"/>
              </a:spcAft>
            </a:pP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为多，</a:t>
            </a:r>
            <a:r>
              <a:rPr lang="en-US" altLang="zh-CN"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24h</a:t>
            </a: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内腹泻</a:t>
            </a:r>
            <a:r>
              <a:rPr lang="en-US" altLang="zh-CN"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4</a:t>
            </a: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a:t>
            </a:r>
            <a:r>
              <a:rPr lang="en-US" altLang="zh-CN"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8</a:t>
            </a: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次，粪便为稀水便或水样便，无粘液脓血，</a:t>
            </a:r>
            <a:endPar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endParaRPr>
          </a:p>
          <a:p>
            <a:pPr marL="457200" indent="-457200" algn="l">
              <a:lnSpc>
                <a:spcPct val="150000"/>
              </a:lnSpc>
              <a:spcBef>
                <a:spcPts val="0"/>
              </a:spcBef>
              <a:spcAft>
                <a:spcPts val="0"/>
              </a:spcAft>
            </a:pP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有些病人仅表现出呕吐症状，故在临床曾有冬季呕吐病</a:t>
            </a:r>
            <a:r>
              <a:rPr lang="zh-CN" altLang="en-US" sz="1400" dirty="0" smtClean="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诊断</a:t>
            </a: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a:t>
            </a:r>
            <a:endParaRPr lang="en-US" altLang="zh-CN"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lt"/>
            </a:endParaRPr>
          </a:p>
        </p:txBody>
      </p:sp>
      <p:sp>
        <p:nvSpPr>
          <p:cNvPr id="17" name="矩形 16"/>
          <p:cNvSpPr/>
          <p:nvPr/>
        </p:nvSpPr>
        <p:spPr>
          <a:xfrm>
            <a:off x="6132535" y="3614436"/>
            <a:ext cx="5081811" cy="2030095"/>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防治措施：</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a:p>
            <a:pPr indent="0">
              <a:lnSpc>
                <a:spcPct val="150000"/>
              </a:lnSpc>
              <a:buFont typeface="+mj-lt"/>
              <a:buNone/>
            </a:pPr>
            <a:r>
              <a:rPr lang="en-US" altLang="zh-CN" sz="1400" dirty="0">
                <a:solidFill>
                  <a:schemeClr val="tx1">
                    <a:lumMod val="75000"/>
                    <a:lumOff val="25000"/>
                  </a:schemeClr>
                </a:solidFill>
                <a:latin typeface="黑体" panose="02010609060101010101" charset="-122"/>
                <a:ea typeface="黑体" panose="02010609060101010101" charset="-122"/>
                <a:sym typeface="+mn-ea"/>
              </a:rPr>
              <a:t>1.</a:t>
            </a:r>
            <a:r>
              <a:rPr lang="zh-CN" altLang="en-US" sz="1400" dirty="0">
                <a:solidFill>
                  <a:schemeClr val="tx1">
                    <a:lumMod val="75000"/>
                    <a:lumOff val="25000"/>
                  </a:schemeClr>
                </a:solidFill>
                <a:latin typeface="黑体" panose="02010609060101010101" charset="-122"/>
                <a:ea typeface="黑体" panose="02010609060101010101" charset="-122"/>
                <a:sym typeface="+mn-ea"/>
              </a:rPr>
              <a:t>对病人、疑似病人和带菌者要分别隔离治疗，对吐泻物和污</a:t>
            </a:r>
            <a:r>
              <a:rPr lang="en-US" altLang="zh-CN" sz="1400" dirty="0">
                <a:solidFill>
                  <a:schemeClr val="tx1">
                    <a:lumMod val="75000"/>
                    <a:lumOff val="25000"/>
                  </a:schemeClr>
                </a:solidFill>
                <a:latin typeface="黑体" panose="02010609060101010101" charset="-122"/>
                <a:ea typeface="黑体" panose="02010609060101010101" charset="-122"/>
                <a:sym typeface="+mn-ea"/>
              </a:rPr>
              <a:t> </a:t>
            </a:r>
            <a:endParaRPr lang="en-US" altLang="zh-CN" sz="1400" dirty="0">
              <a:solidFill>
                <a:schemeClr val="tx1">
                  <a:lumMod val="75000"/>
                  <a:lumOff val="25000"/>
                </a:schemeClr>
              </a:solidFill>
              <a:latin typeface="黑体" panose="02010609060101010101" charset="-122"/>
              <a:ea typeface="黑体" panose="02010609060101010101" charset="-122"/>
              <a:sym typeface="+mn-ea"/>
            </a:endParaRPr>
          </a:p>
          <a:p>
            <a:pPr indent="0">
              <a:lnSpc>
                <a:spcPct val="150000"/>
              </a:lnSpc>
              <a:buFont typeface="+mj-lt"/>
              <a:buNone/>
            </a:pPr>
            <a:r>
              <a:rPr lang="en-US" altLang="zh-CN" sz="1400" dirty="0">
                <a:solidFill>
                  <a:schemeClr val="tx1">
                    <a:lumMod val="75000"/>
                    <a:lumOff val="25000"/>
                  </a:schemeClr>
                </a:solidFill>
                <a:latin typeface="黑体" panose="02010609060101010101" charset="-122"/>
                <a:ea typeface="黑体" panose="02010609060101010101" charset="-122"/>
                <a:sym typeface="+mn-ea"/>
              </a:rPr>
              <a:t>  </a:t>
            </a:r>
            <a:r>
              <a:rPr lang="zh-CN" altLang="en-US" sz="1400" dirty="0">
                <a:solidFill>
                  <a:schemeClr val="tx1">
                    <a:lumMod val="75000"/>
                    <a:lumOff val="25000"/>
                  </a:schemeClr>
                </a:solidFill>
                <a:latin typeface="黑体" panose="02010609060101010101" charset="-122"/>
                <a:ea typeface="黑体" panose="02010609060101010101" charset="-122"/>
                <a:sym typeface="+mn-ea"/>
              </a:rPr>
              <a:t>染过的物品、空气、饮用水、厕所等进行随时消毒。</a:t>
            </a:r>
            <a:endParaRPr lang="zh-CN" altLang="en-US" sz="1400" dirty="0">
              <a:solidFill>
                <a:schemeClr val="tx1">
                  <a:lumMod val="75000"/>
                  <a:lumOff val="25000"/>
                </a:schemeClr>
              </a:solidFill>
              <a:latin typeface="黑体" panose="02010609060101010101" charset="-122"/>
              <a:ea typeface="黑体" panose="02010609060101010101" charset="-122"/>
            </a:endParaRPr>
          </a:p>
          <a:p>
            <a:pPr indent="0">
              <a:lnSpc>
                <a:spcPct val="150000"/>
              </a:lnSpc>
              <a:buFont typeface="+mj-lt"/>
              <a:buNone/>
            </a:pPr>
            <a:r>
              <a:rPr lang="en-US" altLang="zh-CN" sz="1400" dirty="0">
                <a:solidFill>
                  <a:schemeClr val="tx1">
                    <a:lumMod val="75000"/>
                    <a:lumOff val="25000"/>
                  </a:schemeClr>
                </a:solidFill>
                <a:latin typeface="黑体" panose="02010609060101010101" charset="-122"/>
                <a:ea typeface="黑体" panose="02010609060101010101" charset="-122"/>
                <a:sym typeface="+mn-ea"/>
              </a:rPr>
              <a:t>2.</a:t>
            </a:r>
            <a:r>
              <a:rPr lang="zh-CN" altLang="en-US" sz="1400" dirty="0">
                <a:solidFill>
                  <a:schemeClr val="tx1">
                    <a:lumMod val="75000"/>
                    <a:lumOff val="25000"/>
                  </a:schemeClr>
                </a:solidFill>
                <a:latin typeface="黑体" panose="02010609060101010101" charset="-122"/>
                <a:ea typeface="黑体" panose="02010609060101010101" charset="-122"/>
                <a:sym typeface="+mn-ea"/>
              </a:rPr>
              <a:t>加强以预防肠道传染病为重点的宣传教育，提倡喝开水，不</a:t>
            </a:r>
            <a:endParaRPr lang="zh-CN" altLang="en-US" sz="1400" dirty="0">
              <a:solidFill>
                <a:schemeClr val="tx1">
                  <a:lumMod val="75000"/>
                  <a:lumOff val="25000"/>
                </a:schemeClr>
              </a:solidFill>
              <a:latin typeface="黑体" panose="02010609060101010101" charset="-122"/>
              <a:ea typeface="黑体" panose="02010609060101010101" charset="-122"/>
              <a:sym typeface="+mn-ea"/>
            </a:endParaRPr>
          </a:p>
          <a:p>
            <a:pPr indent="0">
              <a:lnSpc>
                <a:spcPct val="150000"/>
              </a:lnSpc>
              <a:buFont typeface="+mj-lt"/>
              <a:buNone/>
            </a:pPr>
            <a:r>
              <a:rPr lang="zh-CN" altLang="en-US" sz="1400" dirty="0">
                <a:solidFill>
                  <a:schemeClr val="tx1">
                    <a:lumMod val="75000"/>
                    <a:lumOff val="25000"/>
                  </a:schemeClr>
                </a:solidFill>
                <a:latin typeface="黑体" panose="02010609060101010101" charset="-122"/>
                <a:ea typeface="黑体" panose="02010609060101010101" charset="-122"/>
                <a:sym typeface="+mn-ea"/>
              </a:rPr>
              <a:t> </a:t>
            </a:r>
            <a:r>
              <a:rPr lang="en-US" altLang="zh-CN" sz="1400" dirty="0">
                <a:solidFill>
                  <a:schemeClr val="tx1">
                    <a:lumMod val="75000"/>
                    <a:lumOff val="25000"/>
                  </a:schemeClr>
                </a:solidFill>
                <a:latin typeface="黑体" panose="02010609060101010101" charset="-122"/>
                <a:ea typeface="黑体" panose="02010609060101010101" charset="-122"/>
                <a:sym typeface="+mn-ea"/>
              </a:rPr>
              <a:t> </a:t>
            </a:r>
            <a:r>
              <a:rPr lang="zh-CN" altLang="en-US" sz="1400" dirty="0">
                <a:solidFill>
                  <a:schemeClr val="tx1">
                    <a:lumMod val="75000"/>
                    <a:lumOff val="25000"/>
                  </a:schemeClr>
                </a:solidFill>
                <a:latin typeface="黑体" panose="02010609060101010101" charset="-122"/>
                <a:ea typeface="黑体" panose="02010609060101010101" charset="-122"/>
                <a:sym typeface="+mn-ea"/>
              </a:rPr>
              <a:t>吃生冷食物，饭前便后要洗手、</a:t>
            </a:r>
            <a:endParaRPr lang="zh-CN" altLang="en-US" sz="1400" dirty="0">
              <a:solidFill>
                <a:schemeClr val="tx1">
                  <a:lumMod val="75000"/>
                  <a:lumOff val="25000"/>
                </a:schemeClr>
              </a:solidFill>
              <a:latin typeface="黑体" panose="02010609060101010101" charset="-122"/>
              <a:ea typeface="黑体" panose="02010609060101010101" charset="-122"/>
            </a:endParaRPr>
          </a:p>
          <a:p>
            <a:pPr indent="0">
              <a:lnSpc>
                <a:spcPct val="150000"/>
              </a:lnSpc>
              <a:buFont typeface="+mj-lt"/>
              <a:buNone/>
            </a:pPr>
            <a:r>
              <a:rPr lang="en-US" altLang="zh-CN" sz="1400" dirty="0">
                <a:solidFill>
                  <a:schemeClr val="tx1">
                    <a:lumMod val="75000"/>
                    <a:lumOff val="25000"/>
                  </a:schemeClr>
                </a:solidFill>
                <a:latin typeface="黑体" panose="02010609060101010101" charset="-122"/>
                <a:ea typeface="黑体" panose="02010609060101010101" charset="-122"/>
                <a:sym typeface="+mn-ea"/>
              </a:rPr>
              <a:t>3.</a:t>
            </a:r>
            <a:r>
              <a:rPr lang="zh-CN" altLang="en-US" sz="1400" dirty="0">
                <a:solidFill>
                  <a:schemeClr val="tx1">
                    <a:lumMod val="75000"/>
                    <a:lumOff val="25000"/>
                  </a:schemeClr>
                </a:solidFill>
                <a:latin typeface="黑体" panose="02010609060101010101" charset="-122"/>
                <a:ea typeface="黑体" panose="02010609060101010101" charset="-122"/>
                <a:sym typeface="+mn-ea"/>
              </a:rPr>
              <a:t>养成良好的卫生习惯。</a:t>
            </a:r>
            <a:endParaRPr lang="zh-CN" altLang="en-US" sz="1400" dirty="0">
              <a:solidFill>
                <a:schemeClr val="tx1">
                  <a:lumMod val="75000"/>
                  <a:lumOff val="25000"/>
                </a:schemeClr>
              </a:solidFill>
              <a:latin typeface="黑体" panose="02010609060101010101" charset="-122"/>
              <a:ea typeface="黑体" panose="02010609060101010101" charset="-122"/>
              <a:cs typeface="+mn-ea"/>
              <a:sym typeface="+mn-lt"/>
            </a:endParaRPr>
          </a:p>
        </p:txBody>
      </p:sp>
      <p:cxnSp>
        <p:nvCxnSpPr>
          <p:cNvPr id="13" name="直接连接符 12"/>
          <p:cNvCxnSpPr/>
          <p:nvPr/>
        </p:nvCxnSpPr>
        <p:spPr>
          <a:xfrm>
            <a:off x="5673212" y="1514168"/>
            <a:ext cx="0" cy="4090219"/>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pic>
        <p:nvPicPr>
          <p:cNvPr id="102" name="图片 101"/>
          <p:cNvPicPr/>
          <p:nvPr/>
        </p:nvPicPr>
        <p:blipFill>
          <a:blip r:embed="rId1"/>
          <a:stretch>
            <a:fillRect/>
          </a:stretch>
        </p:blipFill>
        <p:spPr>
          <a:xfrm>
            <a:off x="1200785" y="1853565"/>
            <a:ext cx="4347845" cy="3411855"/>
          </a:xfrm>
          <a:prstGeom prst="rect">
            <a:avLst/>
          </a:prstGeom>
          <a:noFill/>
          <a:ln w="9525">
            <a:noFill/>
          </a:ln>
        </p:spPr>
      </p:pic>
    </p:spTree>
    <p:custDataLst>
      <p:tags r:id="rId2"/>
    </p:custDataLst>
  </p:cSld>
  <p:clrMapOvr>
    <a:masterClrMapping/>
  </p:clrMapOvr>
  <p:transition spd="slow" advTm="565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53"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18"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860" y="562610"/>
            <a:ext cx="3566795" cy="43307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流行性出血性结膜炎 </a:t>
            </a:r>
            <a:endParaRPr lang="zh-CN" altLang="en-US" sz="2400" spc="300" dirty="0">
              <a:latin typeface="三极综艺简体120" panose="00000500000000000000" pitchFamily="2" charset="-122"/>
              <a:ea typeface="三极综艺简体120" panose="00000500000000000000" pitchFamily="2" charset="-122"/>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grpSp>
        <p:nvGrpSpPr>
          <p:cNvPr id="11" name="组合 10"/>
          <p:cNvGrpSpPr/>
          <p:nvPr/>
        </p:nvGrpSpPr>
        <p:grpSpPr>
          <a:xfrm>
            <a:off x="825910" y="1357298"/>
            <a:ext cx="10540180" cy="584126"/>
            <a:chOff x="825911" y="1445297"/>
            <a:chExt cx="10540180" cy="584126"/>
          </a:xfrm>
        </p:grpSpPr>
        <p:sp>
          <p:nvSpPr>
            <p:cNvPr id="10" name="矩形: 圆角 9"/>
            <p:cNvSpPr/>
            <p:nvPr/>
          </p:nvSpPr>
          <p:spPr>
            <a:xfrm>
              <a:off x="825911" y="1445297"/>
              <a:ext cx="10540180" cy="584126"/>
            </a:xfrm>
            <a:prstGeom prst="roundRec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18" name="矩形 17"/>
            <p:cNvSpPr/>
            <p:nvPr/>
          </p:nvSpPr>
          <p:spPr>
            <a:xfrm>
              <a:off x="1186909" y="1546506"/>
              <a:ext cx="10130020" cy="414020"/>
            </a:xfrm>
            <a:prstGeom prst="rect">
              <a:avLst/>
            </a:prstGeom>
          </p:spPr>
          <p:txBody>
            <a:bodyPr wrap="square">
              <a:spAutoFit/>
            </a:bodyPr>
            <a:lstStyle/>
            <a:p>
              <a:pPr algn="just">
                <a:lnSpc>
                  <a:spcPct val="150000"/>
                </a:lnSpc>
              </a:pPr>
              <a:r>
                <a:rPr lang="zh-CN" altLang="en-US" sz="14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流行性出血性结膜炎又称红眼病，是一种主要由肠道病毒引起的眼部感染性疾病。</a:t>
              </a:r>
              <a:endParaRPr lang="zh-CN" altLang="en-US" sz="14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grpSp>
      <p:sp>
        <p:nvSpPr>
          <p:cNvPr id="14" name="矩形 13"/>
          <p:cNvSpPr/>
          <p:nvPr/>
        </p:nvSpPr>
        <p:spPr>
          <a:xfrm>
            <a:off x="2229128" y="2340032"/>
            <a:ext cx="5081811" cy="1383665"/>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黑体" panose="02010609060101010101" charset="-122"/>
                <a:ea typeface="黑体" panose="02010609060101010101" charset="-122"/>
                <a:cs typeface="方正粗黑宋简体" panose="02000000000000000000" charset="-122"/>
                <a:sym typeface="+mn-ea"/>
              </a:rPr>
              <a:t>传染源是主要是患者。通过接触结膜炎患者的眼睛或上呼吸道的分泌物、或被污染的其他物品，包括与患者共用毛巾，均可能感染病原体。人群普遍易感。</a:t>
            </a:r>
            <a:endParaRPr lang="zh-CN" altLang="en-US" sz="1400" dirty="0">
              <a:solidFill>
                <a:schemeClr val="tx1">
                  <a:lumMod val="75000"/>
                  <a:lumOff val="25000"/>
                </a:schemeClr>
              </a:solidFill>
              <a:latin typeface="黑体" panose="02010609060101010101" charset="-122"/>
              <a:ea typeface="黑体" panose="02010609060101010101" charset="-122"/>
              <a:cs typeface="方正粗黑宋简体" panose="02000000000000000000" charset="-122"/>
              <a:sym typeface="+mn-ea"/>
            </a:endParaRPr>
          </a:p>
          <a:p>
            <a:pPr algn="just">
              <a:lnSpc>
                <a:spcPct val="150000"/>
              </a:lnSpc>
            </a:pPr>
            <a:endParaRPr lang="zh-CN" altLang="en-US" sz="1400" dirty="0">
              <a:solidFill>
                <a:schemeClr val="tx1">
                  <a:lumMod val="75000"/>
                  <a:lumOff val="25000"/>
                </a:schemeClr>
              </a:solidFill>
              <a:latin typeface="黑体" panose="02010609060101010101" charset="-122"/>
              <a:ea typeface="黑体" panose="02010609060101010101" charset="-122"/>
              <a:cs typeface="+mn-ea"/>
              <a:sym typeface="+mn-lt"/>
            </a:endParaRPr>
          </a:p>
        </p:txBody>
      </p:sp>
      <p:sp>
        <p:nvSpPr>
          <p:cNvPr id="17" name="矩形 16"/>
          <p:cNvSpPr/>
          <p:nvPr/>
        </p:nvSpPr>
        <p:spPr>
          <a:xfrm>
            <a:off x="2229128" y="3795124"/>
            <a:ext cx="5081811" cy="1060450"/>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潜伏期很短，接触传染源后</a:t>
            </a:r>
            <a:r>
              <a:rPr lang="en-US" altLang="zh-CN"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2</a:t>
            </a: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小时～</a:t>
            </a:r>
            <a:r>
              <a:rPr lang="en-US" altLang="zh-CN"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48</a:t>
            </a: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小时内双眼同时或先后发病。</a:t>
            </a:r>
            <a:endParaRPr lang="zh-CN" altLang="en-US" sz="1400" dirty="0">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endParaRPr>
          </a:p>
          <a:p>
            <a:pPr algn="just">
              <a:lnSpc>
                <a:spcPct val="150000"/>
              </a:lnSpc>
            </a:pP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9" name="矩形 18"/>
          <p:cNvSpPr/>
          <p:nvPr/>
        </p:nvSpPr>
        <p:spPr>
          <a:xfrm>
            <a:off x="2229128" y="5067972"/>
            <a:ext cx="8822330" cy="414020"/>
          </a:xfrm>
          <a:prstGeom prst="rect">
            <a:avLst/>
          </a:prstGeom>
        </p:spPr>
        <p:txBody>
          <a:bodyPr wrap="square">
            <a:spAutoFit/>
          </a:bodyPr>
          <a:lstStyle/>
          <a:p>
            <a:pPr algn="just">
              <a:lnSpc>
                <a:spcPct val="150000"/>
              </a:lnSpc>
            </a:pPr>
            <a:r>
              <a:rPr lang="zh-CN" altLang="en-US" sz="1400" b="1"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主要症状</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a:t>
            </a:r>
            <a:r>
              <a:rPr lang="zh-CN" altLang="en-US" sz="1400" dirty="0">
                <a:solidFill>
                  <a:schemeClr val="tx1">
                    <a:lumMod val="75000"/>
                    <a:lumOff val="25000"/>
                  </a:schemeClr>
                </a:solidFill>
                <a:latin typeface="黑体" panose="02010609060101010101" charset="-122"/>
                <a:ea typeface="黑体" panose="02010609060101010101" charset="-122"/>
                <a:cs typeface="方正粗黑宋简体" panose="02000000000000000000" charset="-122"/>
                <a:sym typeface="+mn-ea"/>
              </a:rPr>
              <a:t>单眼或双眼出现白色或黄色的分泌物，并有畏光、流泪、结膜充血等症状。</a:t>
            </a:r>
            <a:endParaRPr lang="zh-CN" altLang="en-US" sz="1400" dirty="0">
              <a:solidFill>
                <a:schemeClr val="tx1">
                  <a:lumMod val="75000"/>
                  <a:lumOff val="25000"/>
                </a:schemeClr>
              </a:solidFill>
              <a:latin typeface="黑体" panose="02010609060101010101" charset="-122"/>
              <a:ea typeface="黑体" panose="02010609060101010101" charset="-122"/>
              <a:cs typeface="+mn-ea"/>
              <a:sym typeface="+mn-lt"/>
            </a:endParaRPr>
          </a:p>
        </p:txBody>
      </p:sp>
      <p:sp>
        <p:nvSpPr>
          <p:cNvPr id="12" name="椭圆 11"/>
          <p:cNvSpPr/>
          <p:nvPr/>
        </p:nvSpPr>
        <p:spPr>
          <a:xfrm>
            <a:off x="1347018" y="2507226"/>
            <a:ext cx="570271" cy="570271"/>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1</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sp>
        <p:nvSpPr>
          <p:cNvPr id="20" name="椭圆 19"/>
          <p:cNvSpPr/>
          <p:nvPr/>
        </p:nvSpPr>
        <p:spPr>
          <a:xfrm>
            <a:off x="1347018" y="3795252"/>
            <a:ext cx="570271" cy="570271"/>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2</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sp>
        <p:nvSpPr>
          <p:cNvPr id="21" name="椭圆 20"/>
          <p:cNvSpPr/>
          <p:nvPr/>
        </p:nvSpPr>
        <p:spPr>
          <a:xfrm>
            <a:off x="1347018" y="5083277"/>
            <a:ext cx="570271" cy="570271"/>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3</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pic>
        <p:nvPicPr>
          <p:cNvPr id="100" name="图片 99"/>
          <p:cNvPicPr/>
          <p:nvPr/>
        </p:nvPicPr>
        <p:blipFill>
          <a:blip r:embed="rId1"/>
          <a:stretch>
            <a:fillRect/>
          </a:stretch>
        </p:blipFill>
        <p:spPr>
          <a:xfrm>
            <a:off x="7854315" y="2161540"/>
            <a:ext cx="3810000" cy="2794000"/>
          </a:xfrm>
          <a:prstGeom prst="rect">
            <a:avLst/>
          </a:prstGeom>
          <a:noFill/>
          <a:ln w="9525">
            <a:noFill/>
          </a:ln>
        </p:spPr>
      </p:pic>
    </p:spTree>
    <p:custDataLst>
      <p:tags r:id="rId2"/>
    </p:custDataLst>
  </p:cSld>
  <p:clrMapOvr>
    <a:masterClrMapping/>
  </p:clrMapOvr>
  <p:transition spd="slow" advTm="807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14" grpId="0"/>
      <p:bldP spid="17" grpId="0"/>
      <p:bldP spid="19" grpId="0"/>
      <p:bldP spid="12" grpId="0" animBg="1"/>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860" y="562610"/>
            <a:ext cx="3994150" cy="43307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流行性出血性结膜炎 </a:t>
            </a:r>
            <a:endParaRPr lang="zh-CN" altLang="en-US" sz="2400" spc="300" dirty="0">
              <a:latin typeface="三极综艺简体120" panose="00000500000000000000" pitchFamily="2" charset="-122"/>
              <a:ea typeface="三极综艺简体120" panose="00000500000000000000" pitchFamily="2" charset="-122"/>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
        <p:nvSpPr>
          <p:cNvPr id="27" name="矩形 26"/>
          <p:cNvSpPr/>
          <p:nvPr/>
        </p:nvSpPr>
        <p:spPr>
          <a:xfrm>
            <a:off x="1186815" y="2553970"/>
            <a:ext cx="5352415" cy="2568575"/>
          </a:xfrm>
          <a:prstGeom prst="rect">
            <a:avLst/>
          </a:prstGeom>
        </p:spPr>
        <p:txBody>
          <a:bodyPr wrap="square">
            <a:spAutoFit/>
          </a:bodyPr>
          <a:lstStyle/>
          <a:p>
            <a:pPr marL="342900" indent="-342900">
              <a:lnSpc>
                <a:spcPct val="200000"/>
              </a:lnSpc>
              <a:buFont typeface="+mj-lt"/>
              <a:buAutoNum type="arabicPeriod"/>
            </a:pP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对患者需隔离，隔离期不少于</a:t>
            </a:r>
            <a:r>
              <a:rPr lang="en-US" altLang="zh-CN"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7</a:t>
            </a: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天，一般为</a:t>
            </a:r>
            <a:r>
              <a:rPr lang="en-US" altLang="zh-CN"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10</a:t>
            </a: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天。</a:t>
            </a:r>
            <a:endPar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endParaRPr>
          </a:p>
          <a:p>
            <a:pPr marL="342900" indent="-342900">
              <a:lnSpc>
                <a:spcPct val="200000"/>
              </a:lnSpc>
              <a:buFont typeface="+mj-lt"/>
              <a:buAutoNum type="arabicPeriod"/>
            </a:pP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本病发生流行时，应严格禁止病人到游泳池游泳，为保护易感人群，其他学生也应暂停游泳。</a:t>
            </a:r>
            <a:endPar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endParaRPr>
          </a:p>
          <a:p>
            <a:pPr marL="342900" indent="-342900">
              <a:lnSpc>
                <a:spcPct val="200000"/>
              </a:lnSpc>
              <a:buFont typeface="+mj-lt"/>
              <a:buAutoNum type="arabicPeriod"/>
            </a:pPr>
            <a:r>
              <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rPr>
              <a:t>对病人的治疗要彻底，以防其成为慢性结膜炎，加强用眼及个人卫生知识宣传。</a:t>
            </a:r>
            <a:endPar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ea"/>
            </a:endParaRPr>
          </a:p>
          <a:p>
            <a:pPr algn="just">
              <a:lnSpc>
                <a:spcPct val="150000"/>
              </a:lnSpc>
            </a:pPr>
            <a:endParaRPr lang="zh-CN" altLang="en-US" sz="1400" dirty="0">
              <a:solidFill>
                <a:schemeClr val="tx1">
                  <a:lumMod val="75000"/>
                  <a:lumOff val="25000"/>
                </a:schemeClr>
              </a:solidFill>
              <a:latin typeface="黑体" panose="02010609060101010101" charset="-122"/>
              <a:ea typeface="黑体" panose="02010609060101010101" charset="-122"/>
              <a:cs typeface="黑体" panose="02010609060101010101" charset="-122"/>
              <a:sym typeface="+mn-lt"/>
            </a:endParaRPr>
          </a:p>
        </p:txBody>
      </p:sp>
      <p:sp>
        <p:nvSpPr>
          <p:cNvPr id="10" name="矩形: 圆角 9"/>
          <p:cNvSpPr/>
          <p:nvPr/>
        </p:nvSpPr>
        <p:spPr>
          <a:xfrm>
            <a:off x="1292553" y="1543972"/>
            <a:ext cx="1848464" cy="46211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思源黑体 CN Medium" panose="020B0600000000000000" pitchFamily="34" charset="-122"/>
                <a:ea typeface="思源黑体 CN Medium" panose="020B0600000000000000" pitchFamily="34" charset="-122"/>
              </a:rPr>
              <a:t>防治措施</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sp>
        <p:nvSpPr>
          <p:cNvPr id="11" name="矩形: 圆角 36"/>
          <p:cNvSpPr/>
          <p:nvPr/>
        </p:nvSpPr>
        <p:spPr>
          <a:xfrm>
            <a:off x="1292860" y="562610"/>
            <a:ext cx="3566795" cy="43307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流行性出血性结膜炎 </a:t>
            </a:r>
            <a:endParaRPr lang="zh-CN" altLang="en-US" sz="2400" spc="300" dirty="0">
              <a:latin typeface="三极综艺简体120" panose="00000500000000000000" pitchFamily="2" charset="-122"/>
              <a:ea typeface="三极综艺简体120" panose="00000500000000000000" pitchFamily="2" charset="-122"/>
            </a:endParaRPr>
          </a:p>
        </p:txBody>
      </p:sp>
      <p:pic>
        <p:nvPicPr>
          <p:cNvPr id="101" name="图片 100"/>
          <p:cNvPicPr/>
          <p:nvPr/>
        </p:nvPicPr>
        <p:blipFill>
          <a:blip r:embed="rId1"/>
          <a:stretch>
            <a:fillRect/>
          </a:stretch>
        </p:blipFill>
        <p:spPr>
          <a:xfrm>
            <a:off x="7045960" y="1920240"/>
            <a:ext cx="4431030" cy="3605530"/>
          </a:xfrm>
          <a:prstGeom prst="rect">
            <a:avLst/>
          </a:prstGeom>
          <a:noFill/>
          <a:ln w="9525">
            <a:noFill/>
          </a:ln>
        </p:spPr>
      </p:pic>
    </p:spTree>
    <p:custDataLst>
      <p:tags r:id="rId2"/>
    </p:custDataLst>
  </p:cSld>
  <p:clrMapOvr>
    <a:masterClrMapping/>
  </p:clrMapOvr>
  <p:transition spd="slow" advTm="695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27" grpId="0"/>
      <p:bldP spid="10" grpId="0" bldLvl="0" animBg="1"/>
      <p:bldP spid="11"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955" y="562734"/>
            <a:ext cx="2892965" cy="43294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流行性腮腺炎 </a:t>
            </a:r>
            <a:endParaRPr lang="zh-CN" altLang="en-US" sz="2400" spc="300" dirty="0">
              <a:latin typeface="三极综艺简体120" panose="00000500000000000000" pitchFamily="2" charset="-122"/>
              <a:ea typeface="三极综艺简体120" panose="00000500000000000000" pitchFamily="2" charset="-122"/>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grpSp>
        <p:nvGrpSpPr>
          <p:cNvPr id="11" name="组合 10"/>
          <p:cNvGrpSpPr/>
          <p:nvPr/>
        </p:nvGrpSpPr>
        <p:grpSpPr>
          <a:xfrm>
            <a:off x="825910" y="1357298"/>
            <a:ext cx="10540180" cy="584126"/>
            <a:chOff x="825911" y="1445297"/>
            <a:chExt cx="10540180" cy="584126"/>
          </a:xfrm>
        </p:grpSpPr>
        <p:sp>
          <p:nvSpPr>
            <p:cNvPr id="10" name="矩形: 圆角 9"/>
            <p:cNvSpPr/>
            <p:nvPr/>
          </p:nvSpPr>
          <p:spPr>
            <a:xfrm>
              <a:off x="825911" y="1445297"/>
              <a:ext cx="10540180" cy="584126"/>
            </a:xfrm>
            <a:prstGeom prst="roundRec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18" name="矩形 17"/>
            <p:cNvSpPr/>
            <p:nvPr/>
          </p:nvSpPr>
          <p:spPr>
            <a:xfrm>
              <a:off x="1186909" y="1546506"/>
              <a:ext cx="10130020" cy="415498"/>
            </a:xfrm>
            <a:prstGeom prst="rect">
              <a:avLst/>
            </a:prstGeom>
          </p:spPr>
          <p:txBody>
            <a:bodyPr wrap="square">
              <a:spAutoFit/>
            </a:bodyPr>
            <a:lstStyle/>
            <a:p>
              <a:pPr algn="just">
                <a:lnSpc>
                  <a:spcPct val="150000"/>
                </a:lnSpc>
              </a:pP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mn-lt"/>
                </a:rPr>
                <a:t> 流行性腮腺炎简称腮腺炎，亦称“痄腮”，是一种通过飞沫传播的急性呼吸道传染病。冬春季节容易</a:t>
              </a:r>
              <a:r>
                <a:rPr lang="zh-CN" altLang="en-US" sz="1400" dirty="0" smtClean="0">
                  <a:solidFill>
                    <a:schemeClr val="bg1"/>
                  </a:solidFill>
                  <a:latin typeface="思源黑体 CN Medium" panose="020B0600000000000000" pitchFamily="34" charset="-122"/>
                  <a:ea typeface="思源黑体 CN Medium" panose="020B0600000000000000" pitchFamily="34" charset="-122"/>
                  <a:cs typeface="+mn-ea"/>
                  <a:sym typeface="+mn-lt"/>
                </a:rPr>
                <a:t>发生。</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grpSp>
      <p:sp>
        <p:nvSpPr>
          <p:cNvPr id="14" name="矩形 13"/>
          <p:cNvSpPr/>
          <p:nvPr/>
        </p:nvSpPr>
        <p:spPr>
          <a:xfrm>
            <a:off x="2229128" y="2340032"/>
            <a:ext cx="5081811" cy="1060450"/>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 传播途径：</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病人是唯一的传染源，主要通过飞沫传染，少数通过用具间接传染，传染性强。</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7" name="矩形 16"/>
          <p:cNvSpPr/>
          <p:nvPr/>
        </p:nvSpPr>
        <p:spPr>
          <a:xfrm>
            <a:off x="2229128" y="3584304"/>
            <a:ext cx="5081811" cy="737235"/>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易感人群：</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多见于儿童和青少年。一次感染后可获终生免疫。</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9" name="矩形 18"/>
          <p:cNvSpPr/>
          <p:nvPr/>
        </p:nvSpPr>
        <p:spPr>
          <a:xfrm>
            <a:off x="2229128" y="4828577"/>
            <a:ext cx="8822330" cy="1060450"/>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主要症状：</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本病大多数起病较急，有发热、畏寒、头痛、咽痛等全身不适症状。患者一侧或双侧耳下腮腺肿大、疼痛，咀嚼时更痛。并发症有脑膜炎、心肌炎、卵巢炎或睾丸炎等。整个病程约</a:t>
            </a:r>
            <a:r>
              <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7-12</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天。</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2" name="椭圆 11"/>
          <p:cNvSpPr/>
          <p:nvPr/>
        </p:nvSpPr>
        <p:spPr>
          <a:xfrm>
            <a:off x="1347018" y="2507226"/>
            <a:ext cx="570271" cy="570271"/>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1</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sp>
        <p:nvSpPr>
          <p:cNvPr id="20" name="椭圆 19"/>
          <p:cNvSpPr/>
          <p:nvPr/>
        </p:nvSpPr>
        <p:spPr>
          <a:xfrm>
            <a:off x="1347018" y="3795252"/>
            <a:ext cx="570271" cy="570271"/>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2</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sp>
        <p:nvSpPr>
          <p:cNvPr id="21" name="椭圆 20"/>
          <p:cNvSpPr/>
          <p:nvPr/>
        </p:nvSpPr>
        <p:spPr>
          <a:xfrm>
            <a:off x="1347018" y="5083277"/>
            <a:ext cx="570271" cy="570271"/>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3</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85465" y="2160638"/>
            <a:ext cx="2932472" cy="2932472"/>
          </a:xfrm>
          <a:prstGeom prst="rect">
            <a:avLst/>
          </a:prstGeom>
        </p:spPr>
      </p:pic>
    </p:spTree>
    <p:custDataLst>
      <p:tags r:id="rId2"/>
    </p:custDataLst>
  </p:cSld>
  <p:clrMapOvr>
    <a:masterClrMapping/>
  </p:clrMapOvr>
  <p:transition spd="slow" advTm="799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1000" fill="hold"/>
                                        <p:tgtEl>
                                          <p:spTgt spid="22"/>
                                        </p:tgtEl>
                                        <p:attrNameLst>
                                          <p:attrName>ppt_w</p:attrName>
                                        </p:attrNameLst>
                                      </p:cBhvr>
                                      <p:tavLst>
                                        <p:tav tm="0">
                                          <p:val>
                                            <p:fltVal val="0"/>
                                          </p:val>
                                        </p:tav>
                                        <p:tav tm="100000">
                                          <p:val>
                                            <p:strVal val="#ppt_w"/>
                                          </p:val>
                                        </p:tav>
                                      </p:tavLst>
                                    </p:anim>
                                    <p:anim calcmode="lin" valueType="num">
                                      <p:cBhvr>
                                        <p:cTn id="16" dur="1000" fill="hold"/>
                                        <p:tgtEl>
                                          <p:spTgt spid="22"/>
                                        </p:tgtEl>
                                        <p:attrNameLst>
                                          <p:attrName>ppt_h</p:attrName>
                                        </p:attrNameLst>
                                      </p:cBhvr>
                                      <p:tavLst>
                                        <p:tav tm="0">
                                          <p:val>
                                            <p:fltVal val="0"/>
                                          </p:val>
                                        </p:tav>
                                        <p:tav tm="100000">
                                          <p:val>
                                            <p:strVal val="#ppt_h"/>
                                          </p:val>
                                        </p:tav>
                                      </p:tavLst>
                                    </p:anim>
                                    <p:anim calcmode="lin" valueType="num">
                                      <p:cBhvr>
                                        <p:cTn id="17" dur="1000" fill="hold"/>
                                        <p:tgtEl>
                                          <p:spTgt spid="22"/>
                                        </p:tgtEl>
                                        <p:attrNameLst>
                                          <p:attrName>style.rotation</p:attrName>
                                        </p:attrNameLst>
                                      </p:cBhvr>
                                      <p:tavLst>
                                        <p:tav tm="0">
                                          <p:val>
                                            <p:fltVal val="90"/>
                                          </p:val>
                                        </p:tav>
                                        <p:tav tm="100000">
                                          <p:val>
                                            <p:fltVal val="0"/>
                                          </p:val>
                                        </p:tav>
                                      </p:tavLst>
                                    </p:anim>
                                    <p:animEffect transition="in" filter="fade">
                                      <p:cBhvr>
                                        <p:cTn id="18" dur="1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14" grpId="0"/>
      <p:bldP spid="17" grpId="0"/>
      <p:bldP spid="19" grpId="0"/>
      <p:bldP spid="12" grpId="0" bldLvl="0" animBg="1"/>
      <p:bldP spid="20" grpId="0" bldLvl="0" animBg="1"/>
      <p:bldP spid="21"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955" y="562734"/>
            <a:ext cx="2892965" cy="43294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流行性腮腺炎 </a:t>
            </a:r>
            <a:endParaRPr lang="zh-CN" altLang="en-US" sz="2400" spc="300" dirty="0">
              <a:latin typeface="三极综艺简体120" panose="00000500000000000000" pitchFamily="2" charset="-122"/>
              <a:ea typeface="三极综艺简体120" panose="00000500000000000000" pitchFamily="2" charset="-122"/>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
        <p:nvSpPr>
          <p:cNvPr id="23" name="矩形 22"/>
          <p:cNvSpPr/>
          <p:nvPr/>
        </p:nvSpPr>
        <p:spPr>
          <a:xfrm>
            <a:off x="1186910" y="2601846"/>
            <a:ext cx="5941478" cy="381708"/>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早期隔离患者直至腮腺肿胀完全消退。接触者一般检疫</a:t>
            </a:r>
            <a:r>
              <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3</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周。</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25" name="矩形 24"/>
          <p:cNvSpPr/>
          <p:nvPr/>
        </p:nvSpPr>
        <p:spPr>
          <a:xfrm>
            <a:off x="1186910" y="3816807"/>
            <a:ext cx="5617013" cy="381708"/>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给予腮腺炎高价免疫球蛋白可有一定作用，但来源困难，不易推广。</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27" name="矩形 26"/>
          <p:cNvSpPr/>
          <p:nvPr/>
        </p:nvSpPr>
        <p:spPr>
          <a:xfrm>
            <a:off x="1186909" y="5031766"/>
            <a:ext cx="10110355" cy="704873"/>
          </a:xfrm>
          <a:prstGeom prst="rect">
            <a:avLst/>
          </a:prstGeom>
        </p:spPr>
        <p:txBody>
          <a:bodyPr wrap="square">
            <a:spAutoFit/>
          </a:bodyPr>
          <a:lstStyle/>
          <a:p>
            <a:pPr algn="just">
              <a:lnSpc>
                <a:spcPct val="150000"/>
              </a:lnSpc>
            </a:pPr>
            <a:r>
              <a:rPr lang="zh-CN" altLang="en-US" sz="140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生</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后</a:t>
            </a:r>
            <a:r>
              <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14</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个月常规给予腮腺炎减毒活疫苗或麻疹、腮腺炎和风疹三联疫苗免疫效果好。免疫途径皮下注射，还可采用喷鼻或气雾吸入法，接种后可出现一过性发热，偶有在接种后</a:t>
            </a:r>
            <a:r>
              <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1</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周发生腮腺炎者。</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0" name="矩形: 圆角 9"/>
          <p:cNvSpPr/>
          <p:nvPr/>
        </p:nvSpPr>
        <p:spPr>
          <a:xfrm>
            <a:off x="5171768" y="1248697"/>
            <a:ext cx="1848464" cy="46211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思源黑体 CN Medium" panose="020B0600000000000000" pitchFamily="34" charset="-122"/>
                <a:ea typeface="思源黑体 CN Medium" panose="020B0600000000000000" pitchFamily="34" charset="-122"/>
              </a:rPr>
              <a:t>预防措施</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sp>
        <p:nvSpPr>
          <p:cNvPr id="29" name="矩形: 圆角 28"/>
          <p:cNvSpPr/>
          <p:nvPr/>
        </p:nvSpPr>
        <p:spPr>
          <a:xfrm>
            <a:off x="1238865" y="1986116"/>
            <a:ext cx="1946787" cy="398207"/>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1.</a:t>
            </a:r>
            <a:r>
              <a:rPr lang="zh-CN" altLang="en-US" sz="2000" dirty="0">
                <a:solidFill>
                  <a:schemeClr val="bg1"/>
                </a:solidFill>
                <a:latin typeface="思源黑体 CN Medium" panose="020B0600000000000000" pitchFamily="34" charset="-122"/>
                <a:ea typeface="思源黑体 CN Medium" panose="020B0600000000000000" pitchFamily="34" charset="-122"/>
              </a:rPr>
              <a:t>管理传染源</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sp>
        <p:nvSpPr>
          <p:cNvPr id="30" name="矩形: 圆角 29"/>
          <p:cNvSpPr/>
          <p:nvPr/>
        </p:nvSpPr>
        <p:spPr>
          <a:xfrm>
            <a:off x="1238865" y="3201077"/>
            <a:ext cx="1946787" cy="398207"/>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2.</a:t>
            </a:r>
            <a:r>
              <a:rPr lang="zh-CN" altLang="en-US" sz="2000" dirty="0">
                <a:solidFill>
                  <a:schemeClr val="bg1"/>
                </a:solidFill>
                <a:latin typeface="思源黑体 CN Medium" panose="020B0600000000000000" pitchFamily="34" charset="-122"/>
                <a:ea typeface="思源黑体 CN Medium" panose="020B0600000000000000" pitchFamily="34" charset="-122"/>
              </a:rPr>
              <a:t>被动免疫</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sp>
        <p:nvSpPr>
          <p:cNvPr id="31" name="矩形: 圆角 30"/>
          <p:cNvSpPr/>
          <p:nvPr/>
        </p:nvSpPr>
        <p:spPr>
          <a:xfrm>
            <a:off x="1238865" y="4416038"/>
            <a:ext cx="1946787" cy="398207"/>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3.</a:t>
            </a:r>
            <a:r>
              <a:rPr lang="zh-CN" altLang="en-US" sz="2000" dirty="0">
                <a:solidFill>
                  <a:schemeClr val="bg1"/>
                </a:solidFill>
                <a:latin typeface="思源黑体 CN Medium" panose="020B0600000000000000" pitchFamily="34" charset="-122"/>
                <a:ea typeface="思源黑体 CN Medium" panose="020B0600000000000000" pitchFamily="34" charset="-122"/>
              </a:rPr>
              <a:t>自动免疫</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pic>
        <p:nvPicPr>
          <p:cNvPr id="32" name="图片 31"/>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6732672" y="2006204"/>
            <a:ext cx="4525264" cy="2506801"/>
          </a:xfrm>
          <a:prstGeom prst="rect">
            <a:avLst/>
          </a:prstGeom>
        </p:spPr>
      </p:pic>
    </p:spTree>
    <p:custDataLst>
      <p:tags r:id="rId2"/>
    </p:custDataLst>
  </p:cSld>
  <p:clrMapOvr>
    <a:masterClrMapping/>
  </p:clrMapOvr>
  <p:transition spd="slow" advTm="760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animEffect transition="in" filter="fade">
                                      <p:cBhvr>
                                        <p:cTn id="22" dur="500"/>
                                        <p:tgtEl>
                                          <p:spTgt spid="32"/>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fill="hold" grpId="0" nodeType="after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ppt_x"/>
                                          </p:val>
                                        </p:tav>
                                        <p:tav tm="100000">
                                          <p:val>
                                            <p:strVal val="#ppt_x"/>
                                          </p:val>
                                        </p:tav>
                                      </p:tavLst>
                                    </p:anim>
                                    <p:anim calcmode="lin" valueType="num">
                                      <p:cBhvr additive="base">
                                        <p:cTn id="37" dur="500" fill="hold"/>
                                        <p:tgtEl>
                                          <p:spTgt spid="31"/>
                                        </p:tgtEl>
                                        <p:attrNameLst>
                                          <p:attrName>ppt_y</p:attrName>
                                        </p:attrNameLst>
                                      </p:cBhvr>
                                      <p:tavLst>
                                        <p:tav tm="0">
                                          <p:val>
                                            <p:strVal val="1+#ppt_h/2"/>
                                          </p:val>
                                        </p:tav>
                                        <p:tav tm="100000">
                                          <p:val>
                                            <p:strVal val="#ppt_y"/>
                                          </p:val>
                                        </p:tav>
                                      </p:tavLst>
                                    </p:anim>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23" grpId="0"/>
      <p:bldP spid="25" grpId="0"/>
      <p:bldP spid="27" grpId="0"/>
      <p:bldP spid="10" grpId="0" bldLvl="0" animBg="1"/>
      <p:bldP spid="29" grpId="0" bldLvl="0" animBg="1"/>
      <p:bldP spid="30" grpId="0" bldLvl="0" animBg="1"/>
      <p:bldP spid="31"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5" name="图片 24"/>
          <p:cNvPicPr>
            <a:picLocks noChangeAspect="1"/>
          </p:cNvPicPr>
          <p:nvPr/>
        </p:nvPicPr>
        <p:blipFill rotWithShape="1">
          <a:blip r:embed="rId1" cstate="screen">
            <a:extLst>
              <a:ext uri="{28A0092B-C50C-407E-A947-70E740481C1C}">
                <a14:useLocalDpi xmlns:a14="http://schemas.microsoft.com/office/drawing/2010/main" val="0"/>
              </a:ext>
            </a:extLst>
          </a:blip>
          <a:srcRect/>
          <a:stretch>
            <a:fillRect/>
          </a:stretch>
        </p:blipFill>
        <p:spPr>
          <a:xfrm>
            <a:off x="0" y="1"/>
            <a:ext cx="12192000" cy="2407534"/>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p:spPr>
      </p:pic>
      <p:sp>
        <p:nvSpPr>
          <p:cNvPr id="20" name="圆: 空心 19"/>
          <p:cNvSpPr/>
          <p:nvPr/>
        </p:nvSpPr>
        <p:spPr>
          <a:xfrm>
            <a:off x="11176000" y="5821680"/>
            <a:ext cx="284480" cy="284480"/>
          </a:xfrm>
          <a:prstGeom prst="donu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文本框 21"/>
          <p:cNvSpPr txBox="1"/>
          <p:nvPr/>
        </p:nvSpPr>
        <p:spPr>
          <a:xfrm>
            <a:off x="5522379" y="3491067"/>
            <a:ext cx="6515292" cy="922020"/>
          </a:xfrm>
          <a:prstGeom prst="rect">
            <a:avLst/>
          </a:prstGeom>
          <a:noFill/>
        </p:spPr>
        <p:txBody>
          <a:bodyPr wrap="square">
            <a:spAutoFit/>
          </a:bodyPr>
          <a:lstStyle/>
          <a:p>
            <a:r>
              <a:rPr lang="zh-CN" altLang="en-US" sz="5400" spc="300" dirty="0">
                <a:solidFill>
                  <a:srgbClr val="2E6C9E"/>
                </a:solidFill>
                <a:latin typeface="方正粗黑宋简体" panose="02000000000000000000" charset="-122"/>
                <a:ea typeface="方正粗黑宋简体" panose="02000000000000000000" charset="-122"/>
              </a:rPr>
              <a:t>学校传染病</a:t>
            </a:r>
            <a:r>
              <a:rPr lang="zh-CN" altLang="en-US" sz="5400" spc="300" dirty="0">
                <a:solidFill>
                  <a:srgbClr val="2E6C9E"/>
                </a:solidFill>
                <a:latin typeface="方正粗黑宋简体" panose="02000000000000000000" charset="-122"/>
                <a:ea typeface="方正粗黑宋简体" panose="02000000000000000000" charset="-122"/>
                <a:sym typeface="+mn-ea"/>
              </a:rPr>
              <a:t>防</a:t>
            </a:r>
            <a:r>
              <a:rPr lang="zh-CN" altLang="en-US" sz="5400" spc="300" dirty="0">
                <a:solidFill>
                  <a:srgbClr val="2E6C9E"/>
                </a:solidFill>
                <a:latin typeface="方正粗黑宋简体" panose="02000000000000000000" charset="-122"/>
                <a:ea typeface="方正粗黑宋简体" panose="02000000000000000000" charset="-122"/>
              </a:rPr>
              <a:t>控</a:t>
            </a:r>
            <a:endParaRPr lang="zh-CN" altLang="en-US" sz="5400" spc="300" dirty="0">
              <a:solidFill>
                <a:srgbClr val="2E6C9E"/>
              </a:solidFill>
              <a:latin typeface="方正粗黑宋简体" panose="02000000000000000000" charset="-122"/>
              <a:ea typeface="方正粗黑宋简体" panose="02000000000000000000" charset="-122"/>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93139"/>
            <a:ext cx="6389226" cy="4564861"/>
          </a:xfrm>
          <a:prstGeom prst="rect">
            <a:avLst/>
          </a:prstGeom>
        </p:spPr>
      </p:pic>
      <p:sp>
        <p:nvSpPr>
          <p:cNvPr id="37" name="矩形: 圆角 36"/>
          <p:cNvSpPr/>
          <p:nvPr/>
        </p:nvSpPr>
        <p:spPr>
          <a:xfrm>
            <a:off x="5584270" y="2756575"/>
            <a:ext cx="1952232" cy="40640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t>Part-05</a:t>
            </a:r>
            <a:endParaRPr lang="zh-CN" altLang="en-US" sz="2800" b="1" dirty="0"/>
          </a:p>
        </p:txBody>
      </p:sp>
    </p:spTree>
    <p:custDataLst>
      <p:tags r:id="rId3"/>
    </p:custDataLst>
  </p:cSld>
  <p:clrMapOvr>
    <a:masterClrMapping/>
  </p:clrMapOvr>
  <p:transition spd="slow" advTm="665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2" grpId="0"/>
      <p:bldP spid="37"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5" name="图片 24"/>
          <p:cNvPicPr>
            <a:picLocks noChangeAspect="1"/>
          </p:cNvPicPr>
          <p:nvPr/>
        </p:nvPicPr>
        <p:blipFill rotWithShape="1">
          <a:blip r:embed="rId1" cstate="screen">
            <a:extLst>
              <a:ext uri="{28A0092B-C50C-407E-A947-70E740481C1C}">
                <a14:useLocalDpi xmlns:a14="http://schemas.microsoft.com/office/drawing/2010/main" val="0"/>
              </a:ext>
            </a:extLst>
          </a:blip>
          <a:srcRect/>
          <a:stretch>
            <a:fillRect/>
          </a:stretch>
        </p:blipFill>
        <p:spPr>
          <a:xfrm>
            <a:off x="0" y="1"/>
            <a:ext cx="12192000" cy="2407534"/>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p:spPr>
      </p:pic>
      <p:sp>
        <p:nvSpPr>
          <p:cNvPr id="20" name="圆: 空心 19"/>
          <p:cNvSpPr/>
          <p:nvPr/>
        </p:nvSpPr>
        <p:spPr>
          <a:xfrm>
            <a:off x="11176000" y="5821680"/>
            <a:ext cx="284480" cy="284480"/>
          </a:xfrm>
          <a:prstGeom prst="donu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文本框 21"/>
          <p:cNvSpPr txBox="1"/>
          <p:nvPr/>
        </p:nvSpPr>
        <p:spPr>
          <a:xfrm>
            <a:off x="6309457" y="3391782"/>
            <a:ext cx="4544060" cy="923330"/>
          </a:xfrm>
          <a:prstGeom prst="rect">
            <a:avLst/>
          </a:prstGeom>
          <a:noFill/>
        </p:spPr>
        <p:txBody>
          <a:bodyPr wrap="square">
            <a:spAutoFit/>
          </a:bodyPr>
          <a:lstStyle/>
          <a:p>
            <a:r>
              <a:rPr lang="zh-CN" altLang="en-US" sz="5400" spc="300" dirty="0">
                <a:solidFill>
                  <a:srgbClr val="2E6C9E"/>
                </a:solidFill>
                <a:latin typeface="三极综艺简体120" panose="00000500000000000000" pitchFamily="2" charset="-122"/>
                <a:ea typeface="三极综艺简体120" panose="00000500000000000000" pitchFamily="2" charset="-122"/>
              </a:rPr>
              <a:t>传染病的概念</a:t>
            </a:r>
            <a:endParaRPr lang="zh-CN" altLang="en-US" sz="5400" spc="300" dirty="0">
              <a:solidFill>
                <a:srgbClr val="2E6C9E"/>
              </a:solidFill>
              <a:latin typeface="三极综艺简体120" panose="00000500000000000000" pitchFamily="2" charset="-122"/>
              <a:ea typeface="三极综艺简体120" panose="00000500000000000000" pitchFamily="2" charset="-122"/>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93139"/>
            <a:ext cx="6389226" cy="4564861"/>
          </a:xfrm>
          <a:prstGeom prst="rect">
            <a:avLst/>
          </a:prstGeom>
        </p:spPr>
      </p:pic>
      <p:sp>
        <p:nvSpPr>
          <p:cNvPr id="37" name="矩形: 圆角 36"/>
          <p:cNvSpPr/>
          <p:nvPr/>
        </p:nvSpPr>
        <p:spPr>
          <a:xfrm>
            <a:off x="6371348" y="2826023"/>
            <a:ext cx="1952232" cy="40640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t>Part-01</a:t>
            </a:r>
            <a:endParaRPr lang="zh-CN" altLang="en-US" sz="2800" b="1" dirty="0"/>
          </a:p>
        </p:txBody>
      </p:sp>
    </p:spTree>
    <p:custDataLst>
      <p:tags r:id="rId3"/>
    </p:custDataLst>
  </p:cSld>
  <p:clrMapOvr>
    <a:masterClrMapping/>
  </p:clrMapOvr>
  <p:transition spd="slow" advTm="474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955" y="562734"/>
            <a:ext cx="2872645" cy="43294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传染病防控</a:t>
            </a:r>
            <a:endParaRPr lang="zh-CN" altLang="en-US" sz="2400" spc="300" dirty="0">
              <a:latin typeface="三极综艺简体120" panose="00000500000000000000" pitchFamily="2" charset="-122"/>
              <a:ea typeface="三极综艺简体120" panose="00000500000000000000" pitchFamily="2" charset="-122"/>
            </a:endParaRPr>
          </a:p>
        </p:txBody>
      </p:sp>
      <p:sp>
        <p:nvSpPr>
          <p:cNvPr id="19" name="矩形 18"/>
          <p:cNvSpPr/>
          <p:nvPr/>
        </p:nvSpPr>
        <p:spPr>
          <a:xfrm>
            <a:off x="2375629" y="2034577"/>
            <a:ext cx="5081811" cy="953135"/>
          </a:xfrm>
          <a:prstGeom prst="rect">
            <a:avLst/>
          </a:prstGeom>
        </p:spPr>
        <p:txBody>
          <a:bodyPr wrap="square">
            <a:spAutoFit/>
          </a:bodyPr>
          <a:lstStyle/>
          <a:p>
            <a:pPr algn="just">
              <a:lnSpc>
                <a:spcPct val="200000"/>
              </a:lnSpc>
            </a:pPr>
            <a:r>
              <a:rPr lang="zh-CN" altLang="en-US" sz="1400" dirty="0">
                <a:solidFill>
                  <a:schemeClr val="tx1">
                    <a:lumMod val="85000"/>
                    <a:lumOff val="15000"/>
                  </a:schemeClr>
                </a:solidFill>
                <a:latin typeface="黑体" panose="02010609060101010101" charset="-122"/>
                <a:ea typeface="黑体" panose="02010609060101010101" charset="-122"/>
                <a:sym typeface="+mn-ea"/>
              </a:rPr>
              <a:t>健全学校传染病防控工作制度</a:t>
            </a:r>
            <a:endParaRPr lang="zh-CN" altLang="en-US" sz="1400" dirty="0">
              <a:solidFill>
                <a:schemeClr val="tx1">
                  <a:lumMod val="85000"/>
                  <a:lumOff val="15000"/>
                </a:schemeClr>
              </a:solidFill>
              <a:latin typeface="黑体" panose="02010609060101010101" charset="-122"/>
              <a:ea typeface="黑体" panose="02010609060101010101" charset="-122"/>
              <a:sym typeface="+mn-ea"/>
            </a:endParaRPr>
          </a:p>
          <a:p>
            <a:pPr algn="just">
              <a:lnSpc>
                <a:spcPct val="200000"/>
              </a:lnSpc>
            </a:pPr>
            <a:r>
              <a:rPr lang="zh-CN" altLang="en-US" sz="1400" dirty="0">
                <a:solidFill>
                  <a:schemeClr val="tx1">
                    <a:lumMod val="85000"/>
                    <a:lumOff val="15000"/>
                  </a:schemeClr>
                </a:solidFill>
                <a:latin typeface="黑体" panose="02010609060101010101" charset="-122"/>
                <a:ea typeface="黑体" panose="02010609060101010101" charset="-122"/>
                <a:sym typeface="+mn-ea"/>
              </a:rPr>
              <a:t>应坚持晨检，加强身体状况的</a:t>
            </a:r>
            <a:r>
              <a:rPr lang="zh-CN" altLang="en-US" sz="1400" dirty="0" smtClean="0">
                <a:solidFill>
                  <a:schemeClr val="tx1">
                    <a:lumMod val="85000"/>
                    <a:lumOff val="15000"/>
                  </a:schemeClr>
                </a:solidFill>
                <a:latin typeface="黑体" panose="02010609060101010101" charset="-122"/>
                <a:ea typeface="黑体" panose="02010609060101010101" charset="-122"/>
                <a:sym typeface="+mn-ea"/>
              </a:rPr>
              <a:t>监测</a:t>
            </a:r>
            <a:r>
              <a:rPr lang="en-US" altLang="zh-CN" sz="1400" dirty="0" smtClean="0">
                <a:solidFill>
                  <a:schemeClr val="tx1">
                    <a:lumMod val="85000"/>
                    <a:lumOff val="15000"/>
                  </a:schemeClr>
                </a:solidFill>
                <a:latin typeface="黑体" panose="02010609060101010101" charset="-122"/>
                <a:ea typeface="黑体" panose="02010609060101010101" charset="-122"/>
                <a:sym typeface="+mn-ea"/>
              </a:rPr>
              <a:t>.</a:t>
            </a:r>
            <a:endParaRPr lang="zh-CN" altLang="en-US" sz="1400" dirty="0">
              <a:solidFill>
                <a:schemeClr val="tx1">
                  <a:lumMod val="85000"/>
                  <a:lumOff val="15000"/>
                </a:schemeClr>
              </a:solidFill>
              <a:latin typeface="黑体" panose="02010609060101010101" charset="-122"/>
              <a:ea typeface="黑体" panose="02010609060101010101" charset="-122"/>
              <a:cs typeface="+mn-ea"/>
              <a:sym typeface="+mn-ea"/>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
        <p:nvSpPr>
          <p:cNvPr id="14" name="矩形 13"/>
          <p:cNvSpPr/>
          <p:nvPr/>
        </p:nvSpPr>
        <p:spPr>
          <a:xfrm>
            <a:off x="2375629" y="4300257"/>
            <a:ext cx="5081811" cy="953135"/>
          </a:xfrm>
          <a:prstGeom prst="rect">
            <a:avLst/>
          </a:prstGeom>
        </p:spPr>
        <p:txBody>
          <a:bodyPr wrap="square">
            <a:spAutoFit/>
          </a:bodyPr>
          <a:lstStyle/>
          <a:p>
            <a:pPr algn="just">
              <a:lnSpc>
                <a:spcPct val="200000"/>
              </a:lnSpc>
            </a:pP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做好日常消毒，加强课室通风</a:t>
            </a:r>
            <a:r>
              <a:rPr lang="en-US" altLang="zh-CN"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lt"/>
              </a:rPr>
              <a:t> </a:t>
            </a: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lt"/>
            </a:endParaRPr>
          </a:p>
          <a:p>
            <a:pPr algn="just">
              <a:lnSpc>
                <a:spcPct val="200000"/>
              </a:lnSpc>
            </a:pP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加强健康教育、培养良好卫生</a:t>
            </a:r>
            <a:r>
              <a:rPr lang="zh-CN" altLang="en-US" sz="1400" dirty="0" smtClean="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习惯</a:t>
            </a:r>
            <a:r>
              <a:rPr lang="en-US" altLang="zh-CN" sz="1400" dirty="0" smtClean="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a:t>
            </a:r>
            <a:r>
              <a:rPr lang="en-US" altLang="zh-CN" sz="1400" dirty="0" smtClean="0">
                <a:solidFill>
                  <a:schemeClr val="tx1">
                    <a:lumMod val="85000"/>
                    <a:lumOff val="15000"/>
                  </a:schemeClr>
                </a:solidFill>
                <a:latin typeface="黑体" panose="02010609060101010101" charset="-122"/>
                <a:ea typeface="黑体" panose="02010609060101010101" charset="-122"/>
                <a:cs typeface="黑体" panose="02010609060101010101" charset="-122"/>
                <a:sym typeface="+mn-lt"/>
              </a:rPr>
              <a:t> </a:t>
            </a:r>
            <a:endParaRPr lang="en-US" altLang="zh-CN"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lt"/>
            </a:endParaRPr>
          </a:p>
        </p:txBody>
      </p:sp>
      <p:sp>
        <p:nvSpPr>
          <p:cNvPr id="10" name="椭圆 9"/>
          <p:cNvSpPr/>
          <p:nvPr/>
        </p:nvSpPr>
        <p:spPr>
          <a:xfrm>
            <a:off x="1330960" y="2428240"/>
            <a:ext cx="751840" cy="751840"/>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01</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sp>
        <p:nvSpPr>
          <p:cNvPr id="17" name="椭圆 16"/>
          <p:cNvSpPr/>
          <p:nvPr/>
        </p:nvSpPr>
        <p:spPr>
          <a:xfrm>
            <a:off x="1330960" y="4450080"/>
            <a:ext cx="751840" cy="751840"/>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02</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cxnSp>
        <p:nvCxnSpPr>
          <p:cNvPr id="12" name="直接连接符 11"/>
          <p:cNvCxnSpPr/>
          <p:nvPr/>
        </p:nvCxnSpPr>
        <p:spPr>
          <a:xfrm>
            <a:off x="1280160" y="3830320"/>
            <a:ext cx="6106160" cy="0"/>
          </a:xfrm>
          <a:prstGeom prst="line">
            <a:avLst/>
          </a:prstGeom>
        </p:spPr>
        <p:style>
          <a:lnRef idx="1">
            <a:schemeClr val="accent3"/>
          </a:lnRef>
          <a:fillRef idx="0">
            <a:schemeClr val="accent3"/>
          </a:fillRef>
          <a:effectRef idx="0">
            <a:schemeClr val="accent3"/>
          </a:effectRef>
          <a:fontRef idx="minor">
            <a:schemeClr val="tx1"/>
          </a:fontRef>
        </p:style>
      </p:cxnSp>
      <p:sp>
        <p:nvSpPr>
          <p:cNvPr id="20" name="矩形 19"/>
          <p:cNvSpPr/>
          <p:nvPr/>
        </p:nvSpPr>
        <p:spPr>
          <a:xfrm>
            <a:off x="7809654" y="5253645"/>
            <a:ext cx="3549226" cy="481040"/>
          </a:xfrm>
          <a:prstGeom prst="rec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spc="300">
              <a:latin typeface="三极综艺简体120" panose="00000500000000000000" pitchFamily="2" charset="-122"/>
              <a:ea typeface="三极综艺简体120" panose="00000500000000000000" pitchFamily="2" charset="-122"/>
            </a:endParaRPr>
          </a:p>
        </p:txBody>
      </p:sp>
      <p:pic>
        <p:nvPicPr>
          <p:cNvPr id="11" name="图片 10" descr="51miz-E900449-9833A6E9"/>
          <p:cNvPicPr>
            <a:picLocks noChangeAspect="1"/>
          </p:cNvPicPr>
          <p:nvPr/>
        </p:nvPicPr>
        <p:blipFill>
          <a:blip r:embed="rId1"/>
          <a:stretch>
            <a:fillRect/>
          </a:stretch>
        </p:blipFill>
        <p:spPr>
          <a:xfrm flipH="1">
            <a:off x="7531100" y="1332865"/>
            <a:ext cx="3343275" cy="3869055"/>
          </a:xfrm>
          <a:prstGeom prst="rect">
            <a:avLst/>
          </a:prstGeom>
        </p:spPr>
      </p:pic>
    </p:spTree>
    <p:custDataLst>
      <p:tags r:id="rId2"/>
    </p:custDataLst>
  </p:cSld>
  <p:clrMapOvr>
    <a:masterClrMapping/>
  </p:clrMapOvr>
  <p:transition spd="slow" advTm="675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linds(horizont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19" grpId="0"/>
      <p:bldP spid="14" grpId="0"/>
      <p:bldP spid="10" grpId="0" bldLvl="0" animBg="1"/>
      <p:bldP spid="17" grpId="0" bldLvl="0" animBg="1"/>
      <p:bldP spid="20"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860" y="562610"/>
            <a:ext cx="4716145" cy="43307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学校传染病疫情应对的“三环节”</a:t>
            </a:r>
            <a:endParaRPr lang="zh-CN" altLang="en-US" sz="2400" spc="3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19" name="矩形 18"/>
          <p:cNvSpPr/>
          <p:nvPr/>
        </p:nvSpPr>
        <p:spPr>
          <a:xfrm>
            <a:off x="2400394" y="1962187"/>
            <a:ext cx="5081811" cy="727075"/>
          </a:xfrm>
          <a:prstGeom prst="rect">
            <a:avLst/>
          </a:prstGeom>
        </p:spPr>
        <p:txBody>
          <a:bodyPr wrap="square">
            <a:spAutoFit/>
          </a:bodyPr>
          <a:lstStyle/>
          <a:p>
            <a:pPr>
              <a:lnSpc>
                <a:spcPct val="130000"/>
              </a:lnSpc>
              <a:spcBef>
                <a:spcPts val="600"/>
              </a:spcBef>
            </a:pP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学生：如何及早发现自己或他人患病</a:t>
            </a: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a:p>
            <a:pPr>
              <a:lnSpc>
                <a:spcPct val="130000"/>
              </a:lnSpc>
              <a:spcBef>
                <a:spcPts val="600"/>
              </a:spcBef>
              <a:buFontTx/>
              <a:buNone/>
            </a:pP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         </a:t>
            </a:r>
            <a:r>
              <a:rPr lang="en-US" altLang="zh-CN"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 </a:t>
            </a: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并及时报告</a:t>
            </a:r>
            <a:r>
              <a:rPr lang="zh-CN" altLang="en-US" sz="1400" dirty="0">
                <a:solidFill>
                  <a:schemeClr val="tx1">
                    <a:lumMod val="85000"/>
                    <a:lumOff val="15000"/>
                  </a:schemeClr>
                </a:solidFill>
                <a:latin typeface="微软雅黑" panose="020B0503020204020204" charset="-122"/>
                <a:ea typeface="微软雅黑" panose="020B0503020204020204" charset="-122"/>
                <a:sym typeface="+mn-ea"/>
              </a:rPr>
              <a:t>；</a:t>
            </a:r>
            <a:endParaRPr lang="zh-CN" altLang="en-US" sz="14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
        <p:nvSpPr>
          <p:cNvPr id="14" name="矩形 13"/>
          <p:cNvSpPr/>
          <p:nvPr/>
        </p:nvSpPr>
        <p:spPr>
          <a:xfrm>
            <a:off x="2400394" y="4971452"/>
            <a:ext cx="5081811" cy="727075"/>
          </a:xfrm>
          <a:prstGeom prst="rect">
            <a:avLst/>
          </a:prstGeom>
        </p:spPr>
        <p:txBody>
          <a:bodyPr wrap="square">
            <a:spAutoFit/>
          </a:bodyPr>
          <a:lstStyle/>
          <a:p>
            <a:pPr>
              <a:lnSpc>
                <a:spcPct val="130000"/>
              </a:lnSpc>
              <a:spcBef>
                <a:spcPts val="600"/>
              </a:spcBef>
            </a:pPr>
            <a:r>
              <a:rPr lang="en-US" altLang="zh-CN" sz="1400" b="1"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 </a:t>
            </a: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领导：如何应对传染病的暴发或流行，</a:t>
            </a: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a:p>
            <a:pPr>
              <a:lnSpc>
                <a:spcPct val="130000"/>
              </a:lnSpc>
              <a:spcBef>
                <a:spcPts val="600"/>
              </a:spcBef>
              <a:buFontTx/>
              <a:buNone/>
            </a:pP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         </a:t>
            </a:r>
            <a:r>
              <a:rPr lang="en-US" altLang="zh-CN"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  </a:t>
            </a: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根据预案落实各项措施。</a:t>
            </a: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p:txBody>
      </p:sp>
      <p:sp>
        <p:nvSpPr>
          <p:cNvPr id="10" name="椭圆 9"/>
          <p:cNvSpPr/>
          <p:nvPr/>
        </p:nvSpPr>
        <p:spPr>
          <a:xfrm>
            <a:off x="1330960" y="1937385"/>
            <a:ext cx="751840" cy="751840"/>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01</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sp>
        <p:nvSpPr>
          <p:cNvPr id="17" name="椭圆 16"/>
          <p:cNvSpPr/>
          <p:nvPr/>
        </p:nvSpPr>
        <p:spPr>
          <a:xfrm>
            <a:off x="1320800" y="4971415"/>
            <a:ext cx="751840" cy="751840"/>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03</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cxnSp>
        <p:nvCxnSpPr>
          <p:cNvPr id="12" name="直接连接符 11"/>
          <p:cNvCxnSpPr/>
          <p:nvPr/>
        </p:nvCxnSpPr>
        <p:spPr>
          <a:xfrm>
            <a:off x="1201420" y="2983230"/>
            <a:ext cx="6106160" cy="0"/>
          </a:xfrm>
          <a:prstGeom prst="line">
            <a:avLst/>
          </a:prstGeom>
        </p:spPr>
        <p:style>
          <a:lnRef idx="1">
            <a:schemeClr val="accent3"/>
          </a:lnRef>
          <a:fillRef idx="0">
            <a:schemeClr val="accent3"/>
          </a:fillRef>
          <a:effectRef idx="0">
            <a:schemeClr val="accent3"/>
          </a:effectRef>
          <a:fontRef idx="minor">
            <a:schemeClr val="tx1"/>
          </a:fontRef>
        </p:style>
      </p:cxnSp>
      <p:sp>
        <p:nvSpPr>
          <p:cNvPr id="20" name="矩形 19"/>
          <p:cNvSpPr/>
          <p:nvPr/>
        </p:nvSpPr>
        <p:spPr>
          <a:xfrm>
            <a:off x="7809654" y="5253645"/>
            <a:ext cx="3549226" cy="481040"/>
          </a:xfrm>
          <a:prstGeom prst="rec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spc="300">
              <a:latin typeface="三极综艺简体120" panose="00000500000000000000" pitchFamily="2" charset="-122"/>
              <a:ea typeface="三极综艺简体120" panose="00000500000000000000" pitchFamily="2" charset="-122"/>
            </a:endParaRPr>
          </a:p>
        </p:txBody>
      </p:sp>
      <p:pic>
        <p:nvPicPr>
          <p:cNvPr id="11" name="图片 10" descr="51miz-E900449-9833A6E9"/>
          <p:cNvPicPr>
            <a:picLocks noChangeAspect="1"/>
          </p:cNvPicPr>
          <p:nvPr/>
        </p:nvPicPr>
        <p:blipFill>
          <a:blip r:embed="rId1"/>
          <a:stretch>
            <a:fillRect/>
          </a:stretch>
        </p:blipFill>
        <p:spPr>
          <a:xfrm flipH="1">
            <a:off x="7531100" y="1332865"/>
            <a:ext cx="3343275" cy="3869055"/>
          </a:xfrm>
          <a:prstGeom prst="rect">
            <a:avLst/>
          </a:prstGeom>
        </p:spPr>
      </p:pic>
      <p:cxnSp>
        <p:nvCxnSpPr>
          <p:cNvPr id="13" name="直接连接符 12"/>
          <p:cNvCxnSpPr/>
          <p:nvPr/>
        </p:nvCxnSpPr>
        <p:spPr>
          <a:xfrm>
            <a:off x="1292860" y="4752340"/>
            <a:ext cx="6106160" cy="0"/>
          </a:xfrm>
          <a:prstGeom prst="line">
            <a:avLst/>
          </a:prstGeom>
        </p:spPr>
        <p:style>
          <a:lnRef idx="1">
            <a:schemeClr val="accent3"/>
          </a:lnRef>
          <a:fillRef idx="0">
            <a:schemeClr val="accent3"/>
          </a:fillRef>
          <a:effectRef idx="0">
            <a:schemeClr val="accent3"/>
          </a:effectRef>
          <a:fontRef idx="minor">
            <a:schemeClr val="tx1"/>
          </a:fontRef>
        </p:style>
      </p:cxnSp>
      <p:sp>
        <p:nvSpPr>
          <p:cNvPr id="18" name="椭圆 17"/>
          <p:cNvSpPr/>
          <p:nvPr/>
        </p:nvSpPr>
        <p:spPr>
          <a:xfrm>
            <a:off x="1330960" y="3537585"/>
            <a:ext cx="751840" cy="751840"/>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02</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sp>
        <p:nvSpPr>
          <p:cNvPr id="21" name="矩形 20"/>
          <p:cNvSpPr/>
          <p:nvPr/>
        </p:nvSpPr>
        <p:spPr>
          <a:xfrm>
            <a:off x="2449289" y="3613822"/>
            <a:ext cx="5081811" cy="727075"/>
          </a:xfrm>
          <a:prstGeom prst="rect">
            <a:avLst/>
          </a:prstGeom>
        </p:spPr>
        <p:txBody>
          <a:bodyPr wrap="square">
            <a:spAutoFit/>
          </a:bodyPr>
          <a:lstStyle/>
          <a:p>
            <a:pPr>
              <a:lnSpc>
                <a:spcPct val="130000"/>
              </a:lnSpc>
              <a:spcBef>
                <a:spcPts val="600"/>
              </a:spcBef>
            </a:pP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教师：如何及早发现学生患病及报告，</a:t>
            </a: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a:p>
            <a:pPr>
              <a:lnSpc>
                <a:spcPct val="130000"/>
              </a:lnSpc>
              <a:spcBef>
                <a:spcPts val="600"/>
              </a:spcBef>
              <a:buFontTx/>
              <a:buNone/>
            </a:pP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         </a:t>
            </a:r>
            <a:r>
              <a:rPr lang="en-US" altLang="zh-CN"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 </a:t>
            </a: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同时做好相应卫生工作；</a:t>
            </a: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p:txBody>
      </p:sp>
    </p:spTree>
    <p:custDataLst>
      <p:tags r:id="rId2"/>
    </p:custDataLst>
  </p:cSld>
  <p:clrMapOvr>
    <a:masterClrMapping/>
  </p:clrMapOvr>
  <p:transition spd="slow" advTm="881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randombar(horizont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19" grpId="0"/>
      <p:bldP spid="14" grpId="0"/>
      <p:bldP spid="10" grpId="0" bldLvl="0" animBg="1"/>
      <p:bldP spid="17" grpId="0" bldLvl="0" animBg="1"/>
      <p:bldP spid="18" grpId="0" bldLvl="0" animBg="1"/>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860" y="562610"/>
            <a:ext cx="2343785" cy="43307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晨检内容</a:t>
            </a:r>
            <a:endParaRPr lang="zh-CN" altLang="en-US" sz="2400" spc="3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
        <p:nvSpPr>
          <p:cNvPr id="14" name="矩形 13"/>
          <p:cNvSpPr/>
          <p:nvPr/>
        </p:nvSpPr>
        <p:spPr>
          <a:xfrm>
            <a:off x="1201420" y="1951990"/>
            <a:ext cx="5798185" cy="3430905"/>
          </a:xfrm>
          <a:prstGeom prst="rect">
            <a:avLst/>
          </a:prstGeom>
        </p:spPr>
        <p:txBody>
          <a:bodyPr wrap="square">
            <a:spAutoFit/>
          </a:bodyPr>
          <a:lstStyle/>
          <a:p>
            <a:pPr marL="354330" indent="-354330">
              <a:lnSpc>
                <a:spcPct val="150000"/>
              </a:lnSpc>
              <a:buFontTx/>
              <a:buNone/>
            </a:pP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一摸：触摸额头和手心，初步辨别一下有无发烧，必要时可</a:t>
            </a: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a:p>
            <a:pPr marL="354330" indent="-354330">
              <a:lnSpc>
                <a:spcPct val="150000"/>
              </a:lnSpc>
              <a:buFontTx/>
              <a:buNone/>
            </a:pP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 </a:t>
            </a:r>
            <a:r>
              <a:rPr lang="en-US" altLang="zh-CN"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     </a:t>
            </a: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测量体温；腮腺、颌下淋巴结核是否肿大。</a:t>
            </a: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a:p>
            <a:pPr marL="354330" indent="-354330">
              <a:lnSpc>
                <a:spcPct val="150000"/>
              </a:lnSpc>
              <a:buFontTx/>
              <a:buNone/>
            </a:pP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a:p>
            <a:pPr marL="354330" indent="-354330">
              <a:lnSpc>
                <a:spcPct val="150000"/>
              </a:lnSpc>
              <a:buFontTx/>
              <a:buNone/>
            </a:pP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二看：看面色和神态，有无疾病和传染病的迹象，如眼结膜充血、</a:t>
            </a: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a:p>
            <a:pPr marL="354330" indent="-354330">
              <a:lnSpc>
                <a:spcPct val="150000"/>
              </a:lnSpc>
              <a:buFontTx/>
              <a:buNone/>
            </a:pP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 </a:t>
            </a:r>
            <a:r>
              <a:rPr lang="en-US" altLang="zh-CN"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     </a:t>
            </a: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皮疹。</a:t>
            </a: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a:p>
            <a:pPr marL="354330" indent="-354330">
              <a:lnSpc>
                <a:spcPct val="150000"/>
              </a:lnSpc>
              <a:buFontTx/>
              <a:buNone/>
            </a:pP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a:p>
            <a:pPr marL="354330" indent="-354330">
              <a:lnSpc>
                <a:spcPct val="150000"/>
              </a:lnSpc>
              <a:buFontTx/>
              <a:buNone/>
            </a:pP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三问：询问饮食、睡眠、大小便和有无病史等情况，必要时可询</a:t>
            </a:r>
            <a:r>
              <a:rPr lang="en-US" altLang="zh-CN"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 </a:t>
            </a:r>
            <a:endParaRPr lang="en-US" altLang="zh-CN"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a:p>
            <a:pPr marL="354330" indent="-354330">
              <a:lnSpc>
                <a:spcPct val="150000"/>
              </a:lnSpc>
              <a:buFontTx/>
              <a:buNone/>
            </a:pPr>
            <a:r>
              <a:rPr lang="en-US" altLang="zh-CN"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      </a:t>
            </a: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问周边同学。 </a:t>
            </a: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a:p>
            <a:pPr marL="354330" indent="-354330">
              <a:lnSpc>
                <a:spcPct val="150000"/>
              </a:lnSpc>
              <a:buFontTx/>
              <a:buNone/>
            </a:pP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a:p>
            <a:pPr marL="354330" indent="-354330">
              <a:lnSpc>
                <a:spcPct val="200000"/>
              </a:lnSpc>
              <a:buFontTx/>
              <a:buNone/>
            </a:pP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四查：查有无携带不安全的物品。</a:t>
            </a: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p:txBody>
      </p:sp>
      <p:sp>
        <p:nvSpPr>
          <p:cNvPr id="20" name="矩形 19"/>
          <p:cNvSpPr/>
          <p:nvPr/>
        </p:nvSpPr>
        <p:spPr>
          <a:xfrm>
            <a:off x="7809654" y="5253645"/>
            <a:ext cx="3549226" cy="481040"/>
          </a:xfrm>
          <a:prstGeom prst="rec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spc="300">
              <a:latin typeface="三极综艺简体120" panose="00000500000000000000" pitchFamily="2" charset="-122"/>
              <a:ea typeface="三极综艺简体120" panose="00000500000000000000" pitchFamily="2" charset="-122"/>
            </a:endParaRPr>
          </a:p>
        </p:txBody>
      </p:sp>
      <p:pic>
        <p:nvPicPr>
          <p:cNvPr id="11" name="图片 10" descr="51miz-E900449-9833A6E9"/>
          <p:cNvPicPr>
            <a:picLocks noChangeAspect="1"/>
          </p:cNvPicPr>
          <p:nvPr/>
        </p:nvPicPr>
        <p:blipFill>
          <a:blip r:embed="rId1"/>
          <a:stretch>
            <a:fillRect/>
          </a:stretch>
        </p:blipFill>
        <p:spPr>
          <a:xfrm flipH="1">
            <a:off x="7531100" y="1332865"/>
            <a:ext cx="3343275" cy="3869055"/>
          </a:xfrm>
          <a:prstGeom prst="rect">
            <a:avLst/>
          </a:prstGeom>
        </p:spPr>
      </p:pic>
    </p:spTree>
    <p:custDataLst>
      <p:tags r:id="rId2"/>
    </p:custDataLst>
  </p:cSld>
  <p:clrMapOvr>
    <a:masterClrMapping/>
  </p:clrMapOvr>
  <p:transition spd="slow" advTm="353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860" y="562610"/>
            <a:ext cx="2343785" cy="43307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bg1"/>
                </a:solidFill>
                <a:latin typeface="方正粗黑宋简体" panose="02000000000000000000" charset="-122"/>
                <a:ea typeface="方正粗黑宋简体" panose="02000000000000000000" charset="-122"/>
                <a:sym typeface="+mn-ea"/>
              </a:rPr>
              <a:t>症状监测</a:t>
            </a:r>
            <a:r>
              <a:rPr lang="zh-CN" altLang="en-US" sz="24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内容</a:t>
            </a:r>
            <a:endParaRPr lang="zh-CN" altLang="en-US" sz="2400" spc="300"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
        <p:nvSpPr>
          <p:cNvPr id="14" name="矩形 13"/>
          <p:cNvSpPr/>
          <p:nvPr/>
        </p:nvSpPr>
        <p:spPr>
          <a:xfrm>
            <a:off x="1201420" y="1443990"/>
            <a:ext cx="6329680" cy="4538980"/>
          </a:xfrm>
          <a:prstGeom prst="rect">
            <a:avLst/>
          </a:prstGeom>
        </p:spPr>
        <p:txBody>
          <a:bodyPr wrap="square">
            <a:spAutoFit/>
          </a:bodyPr>
          <a:lstStyle/>
          <a:p>
            <a:pPr>
              <a:lnSpc>
                <a:spcPct val="130000"/>
              </a:lnSpc>
              <a:spcBef>
                <a:spcPts val="600"/>
              </a:spcBef>
              <a:buClr>
                <a:srgbClr val="FF0000"/>
              </a:buClr>
            </a:pPr>
            <a:r>
              <a:rPr lang="zh-CN" altLang="en-US" sz="1400" dirty="0">
                <a:solidFill>
                  <a:srgbClr val="FF0000"/>
                </a:solidFill>
                <a:latin typeface="黑体" panose="02010609060101010101" charset="-122"/>
                <a:ea typeface="黑体" panose="02010609060101010101" charset="-122"/>
                <a:cs typeface="黑体" panose="02010609060101010101" charset="-122"/>
                <a:sym typeface="+mn-ea"/>
              </a:rPr>
              <a:t>发热</a:t>
            </a: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：体温≥ 37.</a:t>
            </a:r>
            <a:r>
              <a:rPr lang="en-US" altLang="zh-CN"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3</a:t>
            </a: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℃可定为发热。</a:t>
            </a: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a:p>
            <a:pPr>
              <a:lnSpc>
                <a:spcPct val="130000"/>
              </a:lnSpc>
              <a:spcBef>
                <a:spcPts val="600"/>
              </a:spcBef>
              <a:buClr>
                <a:srgbClr val="FF0000"/>
              </a:buClr>
            </a:pPr>
            <a:r>
              <a:rPr lang="zh-CN" altLang="en-US" sz="1400" dirty="0">
                <a:solidFill>
                  <a:srgbClr val="4EAE04"/>
                </a:solidFill>
                <a:latin typeface="黑体" panose="02010609060101010101" charset="-122"/>
                <a:ea typeface="黑体" panose="02010609060101010101" charset="-122"/>
                <a:cs typeface="黑体" panose="02010609060101010101" charset="-122"/>
                <a:sym typeface="+mn-ea"/>
              </a:rPr>
              <a:t>咳嗽</a:t>
            </a: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：指急性咳嗽，持续至少一天。 </a:t>
            </a: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a:p>
            <a:pPr>
              <a:lnSpc>
                <a:spcPct val="130000"/>
              </a:lnSpc>
              <a:spcBef>
                <a:spcPts val="600"/>
              </a:spcBef>
              <a:buClr>
                <a:srgbClr val="FF0000"/>
              </a:buClr>
            </a:pPr>
            <a:r>
              <a:rPr lang="zh-CN" altLang="en-US" sz="1400" dirty="0">
                <a:solidFill>
                  <a:schemeClr val="accent1">
                    <a:lumMod val="50000"/>
                  </a:schemeClr>
                </a:solidFill>
                <a:latin typeface="黑体" panose="02010609060101010101" charset="-122"/>
                <a:ea typeface="黑体" panose="02010609060101010101" charset="-122"/>
                <a:cs typeface="黑体" panose="02010609060101010101" charset="-122"/>
                <a:sym typeface="+mn-ea"/>
              </a:rPr>
              <a:t>腹泻</a:t>
            </a: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：指排便次数明显超过平日习惯的频率（≥3次/日），性状改变粪质稀薄，水分增加，或含未消化食物或脓血、粘液。</a:t>
            </a: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a:p>
            <a:pPr>
              <a:lnSpc>
                <a:spcPct val="120000"/>
              </a:lnSpc>
              <a:spcBef>
                <a:spcPts val="600"/>
              </a:spcBef>
              <a:buClr>
                <a:srgbClr val="FF0000"/>
              </a:buClr>
            </a:pPr>
            <a:r>
              <a:rPr lang="zh-CN" altLang="en-US" sz="1400" dirty="0">
                <a:solidFill>
                  <a:schemeClr val="accent6">
                    <a:lumMod val="50000"/>
                  </a:schemeClr>
                </a:solidFill>
                <a:latin typeface="黑体" panose="02010609060101010101" charset="-122"/>
                <a:ea typeface="黑体" panose="02010609060101010101" charset="-122"/>
                <a:cs typeface="黑体" panose="02010609060101010101" charset="-122"/>
                <a:sym typeface="+mn-ea"/>
              </a:rPr>
              <a:t>呕吐</a:t>
            </a: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：胃内容物返流食管，经口吐出的一种反射动作。 </a:t>
            </a:r>
            <a:endParaRPr lang="en-US" altLang="zh-CN" sz="1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a:p>
            <a:pPr>
              <a:lnSpc>
                <a:spcPct val="120000"/>
              </a:lnSpc>
              <a:spcBef>
                <a:spcPts val="600"/>
              </a:spcBef>
              <a:buClr>
                <a:srgbClr val="FF0000"/>
              </a:buClr>
            </a:pPr>
            <a:r>
              <a:rPr lang="zh-CN" altLang="en-US" sz="1400" dirty="0">
                <a:solidFill>
                  <a:srgbClr val="FFC000"/>
                </a:solidFill>
                <a:latin typeface="黑体" panose="02010609060101010101" charset="-122"/>
                <a:ea typeface="黑体" panose="02010609060101010101" charset="-122"/>
                <a:cs typeface="黑体" panose="02010609060101010101" charset="-122"/>
                <a:sym typeface="+mn-ea"/>
              </a:rPr>
              <a:t>皮疹</a:t>
            </a: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：皮肤的异常状态，包括斑疹、丘疹、玫瑰疹、斑丘疹、荨麻疹。</a:t>
            </a: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a:p>
            <a:pPr>
              <a:lnSpc>
                <a:spcPct val="150000"/>
              </a:lnSpc>
              <a:spcBef>
                <a:spcPts val="600"/>
              </a:spcBef>
              <a:buClr>
                <a:srgbClr val="FF0000"/>
              </a:buClr>
            </a:pPr>
            <a:r>
              <a:rPr lang="zh-CN" altLang="en-US" sz="1400" dirty="0">
                <a:solidFill>
                  <a:schemeClr val="accent1"/>
                </a:solidFill>
                <a:latin typeface="黑体" panose="02010609060101010101" charset="-122"/>
                <a:ea typeface="黑体" panose="02010609060101010101" charset="-122"/>
                <a:cs typeface="黑体" panose="02010609060101010101" charset="-122"/>
                <a:sym typeface="+mn-ea"/>
              </a:rPr>
              <a:t>眼结膜充血</a:t>
            </a: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：结膜表层血管的充盈扩张，可以呈弥散性充血，也可表现为局部充血，充血的颜色多鲜红，愈向穹隆区充血愈明显，向角膜缘部充血减轻。</a:t>
            </a: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a:p>
            <a:pPr>
              <a:lnSpc>
                <a:spcPct val="150000"/>
              </a:lnSpc>
              <a:spcBef>
                <a:spcPts val="600"/>
              </a:spcBef>
              <a:buClr>
                <a:srgbClr val="FF0000"/>
              </a:buClr>
            </a:pPr>
            <a:r>
              <a:rPr lang="zh-CN" altLang="en-US" sz="1400" dirty="0">
                <a:solidFill>
                  <a:srgbClr val="60045B"/>
                </a:solidFill>
                <a:latin typeface="黑体" panose="02010609060101010101" charset="-122"/>
                <a:ea typeface="黑体" panose="02010609060101010101" charset="-122"/>
                <a:cs typeface="黑体" panose="02010609060101010101" charset="-122"/>
                <a:sym typeface="+mn-ea"/>
              </a:rPr>
              <a:t>腮腺肿大</a:t>
            </a: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：单侧或双侧腮腺和(或)其他唾液腺肿胀、疼痛，张口和咀嚼或进食酸性食物时疼痛加剧。</a:t>
            </a: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a:p>
            <a:pPr>
              <a:lnSpc>
                <a:spcPct val="150000"/>
              </a:lnSpc>
              <a:spcBef>
                <a:spcPts val="600"/>
              </a:spcBef>
              <a:buClr>
                <a:srgbClr val="FF0000"/>
              </a:buClr>
            </a:pPr>
            <a:r>
              <a:rPr lang="zh-CN" altLang="en-US" sz="1400" dirty="0">
                <a:solidFill>
                  <a:schemeClr val="accent2"/>
                </a:solidFill>
                <a:latin typeface="黑体" panose="02010609060101010101" charset="-122"/>
                <a:ea typeface="黑体" panose="02010609060101010101" charset="-122"/>
                <a:cs typeface="黑体" panose="02010609060101010101" charset="-122"/>
                <a:sym typeface="+mn-ea"/>
              </a:rPr>
              <a:t>黄疸</a:t>
            </a:r>
            <a:r>
              <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：是指高胆红素血症，临床表现即血中胆红素增高而使巩膜、皮肤、粘膜以及其他组织和体液出现黄染的现象。</a:t>
            </a: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endParaRPr>
          </a:p>
          <a:p>
            <a:pPr>
              <a:lnSpc>
                <a:spcPct val="120000"/>
              </a:lnSpc>
              <a:spcBef>
                <a:spcPts val="600"/>
              </a:spcBef>
              <a:buClr>
                <a:srgbClr val="FF0000"/>
              </a:buClr>
            </a:pPr>
            <a:endParaRPr lang="zh-CN" altLang="en-US" sz="14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p:txBody>
      </p:sp>
      <p:sp>
        <p:nvSpPr>
          <p:cNvPr id="20" name="矩形 19"/>
          <p:cNvSpPr/>
          <p:nvPr/>
        </p:nvSpPr>
        <p:spPr>
          <a:xfrm>
            <a:off x="7809654" y="5253645"/>
            <a:ext cx="3549226" cy="481040"/>
          </a:xfrm>
          <a:prstGeom prst="rec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spc="300">
              <a:latin typeface="三极综艺简体120" panose="00000500000000000000" pitchFamily="2" charset="-122"/>
              <a:ea typeface="三极综艺简体120" panose="00000500000000000000" pitchFamily="2" charset="-122"/>
            </a:endParaRPr>
          </a:p>
        </p:txBody>
      </p:sp>
      <p:pic>
        <p:nvPicPr>
          <p:cNvPr id="11" name="图片 10" descr="51miz-E900449-9833A6E9"/>
          <p:cNvPicPr>
            <a:picLocks noChangeAspect="1"/>
          </p:cNvPicPr>
          <p:nvPr/>
        </p:nvPicPr>
        <p:blipFill>
          <a:blip r:embed="rId1"/>
          <a:stretch>
            <a:fillRect/>
          </a:stretch>
        </p:blipFill>
        <p:spPr>
          <a:xfrm flipH="1">
            <a:off x="7531100" y="1332865"/>
            <a:ext cx="3343275" cy="3869055"/>
          </a:xfrm>
          <a:prstGeom prst="rect">
            <a:avLst/>
          </a:prstGeom>
        </p:spPr>
      </p:pic>
    </p:spTree>
    <p:custDataLst>
      <p:tags r:id="rId2"/>
    </p:custDataLst>
  </p:cSld>
  <p:clrMapOvr>
    <a:masterClrMapping/>
  </p:clrMapOvr>
  <p:transition spd="slow" advTm="324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5" name="图片 24"/>
          <p:cNvPicPr>
            <a:picLocks noChangeAspect="1"/>
          </p:cNvPicPr>
          <p:nvPr/>
        </p:nvPicPr>
        <p:blipFill rotWithShape="1">
          <a:blip r:embed="rId1" cstate="screen">
            <a:extLst>
              <a:ext uri="{28A0092B-C50C-407E-A947-70E740481C1C}">
                <a14:useLocalDpi xmlns:a14="http://schemas.microsoft.com/office/drawing/2010/main" val="0"/>
              </a:ext>
            </a:extLst>
          </a:blip>
          <a:srcRect/>
          <a:stretch>
            <a:fillRect/>
          </a:stretch>
        </p:blipFill>
        <p:spPr>
          <a:xfrm>
            <a:off x="0" y="1"/>
            <a:ext cx="12192000" cy="2407534"/>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p:spPr>
      </p:pic>
      <p:sp>
        <p:nvSpPr>
          <p:cNvPr id="20" name="圆: 空心 19"/>
          <p:cNvSpPr/>
          <p:nvPr/>
        </p:nvSpPr>
        <p:spPr>
          <a:xfrm>
            <a:off x="11176000" y="5821680"/>
            <a:ext cx="284480" cy="284480"/>
          </a:xfrm>
          <a:prstGeom prst="donu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文本框 21"/>
          <p:cNvSpPr txBox="1"/>
          <p:nvPr/>
        </p:nvSpPr>
        <p:spPr>
          <a:xfrm>
            <a:off x="2317750" y="2028825"/>
            <a:ext cx="7942580" cy="3415030"/>
          </a:xfrm>
          <a:prstGeom prst="rect">
            <a:avLst/>
          </a:prstGeom>
          <a:noFill/>
        </p:spPr>
        <p:txBody>
          <a:bodyPr wrap="square">
            <a:spAutoFit/>
          </a:bodyPr>
          <a:lstStyle/>
          <a:p>
            <a:pPr algn="ctr">
              <a:lnSpc>
                <a:spcPct val="150000"/>
              </a:lnSpc>
              <a:buFontTx/>
              <a:buNone/>
            </a:pPr>
            <a:r>
              <a:rPr lang="zh-CN" altLang="en-US" sz="5400" dirty="0">
                <a:solidFill>
                  <a:srgbClr val="3278B7"/>
                </a:solidFill>
                <a:latin typeface="方正粗黑宋简体" panose="02000000000000000000" charset="-122"/>
                <a:ea typeface="方正粗黑宋简体" panose="02000000000000000000" charset="-122"/>
                <a:cs typeface="方正粗黑宋简体" panose="02000000000000000000" charset="-122"/>
                <a:sym typeface="+mn-ea"/>
              </a:rPr>
              <a:t>做好学校传染病防控</a:t>
            </a:r>
            <a:r>
              <a:rPr lang="zh-CN" altLang="en-US" sz="5400" dirty="0" smtClean="0">
                <a:solidFill>
                  <a:srgbClr val="3278B7"/>
                </a:solidFill>
                <a:latin typeface="方正粗黑宋简体" panose="02000000000000000000" charset="-122"/>
                <a:ea typeface="方正粗黑宋简体" panose="02000000000000000000" charset="-122"/>
                <a:cs typeface="方正粗黑宋简体" panose="02000000000000000000" charset="-122"/>
                <a:sym typeface="+mn-ea"/>
              </a:rPr>
              <a:t>工作</a:t>
            </a:r>
            <a:endParaRPr lang="en-US" altLang="zh-CN" sz="5400" dirty="0" smtClean="0">
              <a:solidFill>
                <a:srgbClr val="3278B7"/>
              </a:solidFill>
              <a:latin typeface="方正粗黑宋简体" panose="02000000000000000000" charset="-122"/>
              <a:ea typeface="方正粗黑宋简体" panose="02000000000000000000" charset="-122"/>
              <a:cs typeface="方正粗黑宋简体" panose="02000000000000000000" charset="-122"/>
            </a:endParaRPr>
          </a:p>
          <a:p>
            <a:pPr algn="ctr">
              <a:lnSpc>
                <a:spcPct val="150000"/>
              </a:lnSpc>
              <a:buFontTx/>
              <a:buNone/>
            </a:pPr>
            <a:r>
              <a:rPr lang="zh-CN" altLang="en-US" sz="5400" dirty="0" smtClean="0">
                <a:solidFill>
                  <a:srgbClr val="3278B7"/>
                </a:solidFill>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sz="5400" dirty="0">
                <a:solidFill>
                  <a:srgbClr val="3278B7"/>
                </a:solidFill>
                <a:latin typeface="方正粗黑宋简体" panose="02000000000000000000" charset="-122"/>
                <a:ea typeface="方正粗黑宋简体" panose="02000000000000000000" charset="-122"/>
                <a:cs typeface="方正粗黑宋简体" panose="02000000000000000000" charset="-122"/>
                <a:sym typeface="+mn-ea"/>
              </a:rPr>
              <a:t>保护师生健康</a:t>
            </a:r>
            <a:endParaRPr lang="zh-CN" altLang="en-US" sz="5400" b="1" dirty="0">
              <a:solidFill>
                <a:srgbClr val="3278B7"/>
              </a:solidFill>
            </a:endParaRPr>
          </a:p>
          <a:p>
            <a:endParaRPr lang="zh-CN" altLang="en-US" sz="5400" spc="300" dirty="0">
              <a:solidFill>
                <a:srgbClr val="2E6C9E"/>
              </a:solidFill>
              <a:latin typeface="三极综艺简体120" panose="00000500000000000000" pitchFamily="2" charset="-122"/>
              <a:ea typeface="三极综艺简体120" panose="00000500000000000000" pitchFamily="2" charset="-122"/>
            </a:endParaRPr>
          </a:p>
        </p:txBody>
      </p:sp>
    </p:spTree>
    <p:custDataLst>
      <p:tags r:id="rId2"/>
    </p:custDataLst>
  </p:cSld>
  <p:clrMapOvr>
    <a:masterClrMapping/>
  </p:clrMapOvr>
  <p:transition spd="slow" advTm="610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7" name="图片 16"/>
          <p:cNvPicPr>
            <a:picLocks noChangeAspect="1"/>
          </p:cNvPicPr>
          <p:nvPr/>
        </p:nvPicPr>
        <p:blipFill>
          <a:blip r:embed="rId1" cstate="screen">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7097913 w 12192000"/>
              <a:gd name="connsiteY0" fmla="*/ 3143162 h 6858000"/>
              <a:gd name="connsiteX1" fmla="*/ 6724647 w 12192000"/>
              <a:gd name="connsiteY1" fmla="*/ 3516429 h 6858000"/>
              <a:gd name="connsiteX2" fmla="*/ 6724647 w 12192000"/>
              <a:gd name="connsiteY2" fmla="*/ 5009451 h 6858000"/>
              <a:gd name="connsiteX3" fmla="*/ 7097913 w 12192000"/>
              <a:gd name="connsiteY3" fmla="*/ 5382718 h 6858000"/>
              <a:gd name="connsiteX4" fmla="*/ 11808822 w 12192000"/>
              <a:gd name="connsiteY4" fmla="*/ 5382718 h 6858000"/>
              <a:gd name="connsiteX5" fmla="*/ 12182089 w 12192000"/>
              <a:gd name="connsiteY5" fmla="*/ 5009451 h 6858000"/>
              <a:gd name="connsiteX6" fmla="*/ 12182089 w 12192000"/>
              <a:gd name="connsiteY6" fmla="*/ 3516429 h 6858000"/>
              <a:gd name="connsiteX7" fmla="*/ 11808822 w 12192000"/>
              <a:gd name="connsiteY7" fmla="*/ 3143162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7097913" y="3143162"/>
                </a:moveTo>
                <a:cubicBezTo>
                  <a:pt x="6891764" y="3143162"/>
                  <a:pt x="6724647" y="3310279"/>
                  <a:pt x="6724647" y="3516429"/>
                </a:cubicBezTo>
                <a:lnTo>
                  <a:pt x="6724647" y="5009451"/>
                </a:lnTo>
                <a:cubicBezTo>
                  <a:pt x="6724647" y="5215601"/>
                  <a:pt x="6891764" y="5382718"/>
                  <a:pt x="7097913" y="5382718"/>
                </a:cubicBezTo>
                <a:lnTo>
                  <a:pt x="11808822" y="5382718"/>
                </a:lnTo>
                <a:cubicBezTo>
                  <a:pt x="12014972" y="5382718"/>
                  <a:pt x="12182089" y="5215601"/>
                  <a:pt x="12182089" y="5009451"/>
                </a:cubicBezTo>
                <a:lnTo>
                  <a:pt x="12182089" y="3516429"/>
                </a:lnTo>
                <a:cubicBezTo>
                  <a:pt x="12182089" y="3310279"/>
                  <a:pt x="12014972" y="3143162"/>
                  <a:pt x="11808822" y="3143162"/>
                </a:cubicBezTo>
                <a:close/>
                <a:moveTo>
                  <a:pt x="0" y="0"/>
                </a:moveTo>
                <a:lnTo>
                  <a:pt x="12192000" y="0"/>
                </a:lnTo>
                <a:lnTo>
                  <a:pt x="12192000" y="6858000"/>
                </a:lnTo>
                <a:lnTo>
                  <a:pt x="0" y="6858000"/>
                </a:lnTo>
                <a:close/>
              </a:path>
            </a:pathLst>
          </a:custGeom>
        </p:spPr>
      </p:pic>
      <p:sp>
        <p:nvSpPr>
          <p:cNvPr id="19" name="文本框 18"/>
          <p:cNvSpPr txBox="1"/>
          <p:nvPr/>
        </p:nvSpPr>
        <p:spPr>
          <a:xfrm>
            <a:off x="6634480" y="3440267"/>
            <a:ext cx="4897120" cy="1015663"/>
          </a:xfrm>
          <a:prstGeom prst="rect">
            <a:avLst/>
          </a:prstGeom>
          <a:noFill/>
        </p:spPr>
        <p:txBody>
          <a:bodyPr wrap="square">
            <a:spAutoFit/>
          </a:bodyPr>
          <a:lstStyle/>
          <a:p>
            <a:r>
              <a:rPr lang="zh-CN" altLang="en-US" sz="6000" dirty="0">
                <a:solidFill>
                  <a:srgbClr val="2E6C9E"/>
                </a:solidFill>
                <a:latin typeface="三极综艺简体120" panose="00000500000000000000" pitchFamily="2" charset="-122"/>
                <a:ea typeface="三极综艺简体120" panose="00000500000000000000" pitchFamily="2" charset="-122"/>
              </a:rPr>
              <a:t>感谢您的欣赏</a:t>
            </a:r>
            <a:endParaRPr lang="zh-CN" altLang="en-US" sz="6000" dirty="0">
              <a:solidFill>
                <a:srgbClr val="2E6C9E"/>
              </a:solidFill>
              <a:latin typeface="三极综艺简体120" panose="00000500000000000000" pitchFamily="2" charset="-122"/>
              <a:ea typeface="三极综艺简体120" panose="00000500000000000000" pitchFamily="2" charset="-122"/>
            </a:endParaRPr>
          </a:p>
        </p:txBody>
      </p:sp>
      <p:sp>
        <p:nvSpPr>
          <p:cNvPr id="20" name="矩形: 圆角 19"/>
          <p:cNvSpPr/>
          <p:nvPr/>
        </p:nvSpPr>
        <p:spPr>
          <a:xfrm>
            <a:off x="8290560" y="4857115"/>
            <a:ext cx="1584960" cy="32512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t>校</a:t>
            </a:r>
            <a:r>
              <a:rPr lang="en-US" altLang="zh-CN" b="1" dirty="0"/>
              <a:t> </a:t>
            </a:r>
            <a:r>
              <a:rPr lang="zh-CN" altLang="en-US" b="1" dirty="0"/>
              <a:t>医</a:t>
            </a:r>
            <a:r>
              <a:rPr lang="en-US" altLang="zh-CN" b="1" dirty="0"/>
              <a:t> </a:t>
            </a:r>
            <a:r>
              <a:rPr lang="zh-CN" altLang="en-US" b="1" dirty="0"/>
              <a:t>院</a:t>
            </a:r>
            <a:endParaRPr lang="zh-CN" altLang="en-US" b="1" dirty="0"/>
          </a:p>
        </p:txBody>
      </p:sp>
      <p:sp>
        <p:nvSpPr>
          <p:cNvPr id="21" name="文本框 20"/>
          <p:cNvSpPr txBox="1"/>
          <p:nvPr/>
        </p:nvSpPr>
        <p:spPr>
          <a:xfrm>
            <a:off x="6685280" y="2850987"/>
            <a:ext cx="4226560" cy="369332"/>
          </a:xfrm>
          <a:prstGeom prst="rect">
            <a:avLst/>
          </a:prstGeom>
          <a:noFill/>
        </p:spPr>
        <p:txBody>
          <a:bodyPr wrap="square">
            <a:spAutoFit/>
          </a:bodyPr>
          <a:lstStyle/>
          <a:p>
            <a:r>
              <a:rPr lang="en-US" altLang="zh-CN" dirty="0">
                <a:solidFill>
                  <a:srgbClr val="2E6C9E"/>
                </a:solidFill>
                <a:latin typeface="三极综艺简体120" panose="00000500000000000000" pitchFamily="2" charset="-122"/>
                <a:ea typeface="三极综艺简体120" panose="00000500000000000000" pitchFamily="2" charset="-122"/>
              </a:rPr>
              <a:t>Prevention of infectious diseases</a:t>
            </a:r>
            <a:endParaRPr lang="zh-CN" altLang="en-US" dirty="0">
              <a:solidFill>
                <a:srgbClr val="2E6C9E"/>
              </a:solidFill>
              <a:latin typeface="三极综艺简体120" panose="00000500000000000000" pitchFamily="2" charset="-122"/>
              <a:ea typeface="三极综艺简体120" panose="00000500000000000000" pitchFamily="2" charset="-122"/>
            </a:endParaRPr>
          </a:p>
        </p:txBody>
      </p:sp>
      <p:sp>
        <p:nvSpPr>
          <p:cNvPr id="24" name="圆: 空心 23"/>
          <p:cNvSpPr/>
          <p:nvPr/>
        </p:nvSpPr>
        <p:spPr>
          <a:xfrm>
            <a:off x="11176000" y="6004560"/>
            <a:ext cx="284480" cy="284480"/>
          </a:xfrm>
          <a:prstGeom prst="donu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ustDataLst>
      <p:tags r:id="rId2"/>
    </p:custDataLst>
  </p:cSld>
  <p:clrMapOvr>
    <a:masterClrMapping/>
  </p:clrMapOvr>
  <p:transition spd="slow" advTm="2579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par>
                          <p:cTn id="18" fill="hold">
                            <p:stCondLst>
                              <p:cond delay="2000"/>
                            </p:stCondLst>
                            <p:childTnLst>
                              <p:par>
                                <p:cTn id="19" presetID="14" presetClass="entr" presetSubtype="1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par>
                          <p:cTn id="22" fill="hold">
                            <p:stCondLst>
                              <p:cond delay="2500"/>
                            </p:stCondLst>
                            <p:childTnLst>
                              <p:par>
                                <p:cTn id="23" presetID="14" presetClass="entr" presetSubtype="1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ldLvl="0" animBg="1"/>
      <p:bldP spid="21" grpId="0"/>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955" y="562734"/>
            <a:ext cx="2537365" cy="43294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传染病的概念</a:t>
            </a:r>
            <a:endParaRPr lang="zh-CN" altLang="en-US" sz="2400" spc="300" dirty="0">
              <a:latin typeface="三极综艺简体120" panose="00000500000000000000" pitchFamily="2" charset="-122"/>
              <a:ea typeface="三极综艺简体120" panose="00000500000000000000" pitchFamily="2" charset="-122"/>
            </a:endParaRPr>
          </a:p>
        </p:txBody>
      </p:sp>
      <p:sp>
        <p:nvSpPr>
          <p:cNvPr id="19" name="矩形 18"/>
          <p:cNvSpPr/>
          <p:nvPr/>
        </p:nvSpPr>
        <p:spPr>
          <a:xfrm>
            <a:off x="1186909" y="2542577"/>
            <a:ext cx="5081811" cy="1997535"/>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传染病（</a:t>
            </a:r>
            <a:r>
              <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Infectious Diseases</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是由各种病原体引起的能在人与人、动物与动物或人与动物之间相互传播的一类疾病病原体中大部分是微生物，小部分为寄生虫，寄生虫引起者又称寄生虫病。有些传染病，防疫部门必须及时掌握其发病情况，及时采取对策，因此发现后应按规定时间及时向当地防疫部门报告，称为法定传染病。。</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
        <p:nvSpPr>
          <p:cNvPr id="21" name="矩形 20"/>
          <p:cNvSpPr/>
          <p:nvPr/>
        </p:nvSpPr>
        <p:spPr>
          <a:xfrm>
            <a:off x="1186909" y="4229137"/>
            <a:ext cx="5081811" cy="1028038"/>
          </a:xfrm>
          <a:prstGeom prst="rect">
            <a:avLst/>
          </a:prstGeom>
        </p:spPr>
        <p:txBody>
          <a:bodyPr wrap="square">
            <a:spAutoFit/>
          </a:bodyPr>
          <a:lstStyle/>
          <a:p>
            <a:pPr algn="just">
              <a:lnSpc>
                <a:spcPct val="150000"/>
              </a:lnSpc>
            </a:pP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a:p>
            <a:pPr algn="just">
              <a:lnSpc>
                <a:spcPct val="150000"/>
              </a:lnSpc>
            </a:pP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中国目前的法定传染病有甲、乙、丙</a:t>
            </a:r>
            <a:r>
              <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3</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类，共</a:t>
            </a:r>
            <a:r>
              <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39</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种。</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0" name="矩形: 圆角 9"/>
          <p:cNvSpPr/>
          <p:nvPr/>
        </p:nvSpPr>
        <p:spPr>
          <a:xfrm>
            <a:off x="3606642" y="1512432"/>
            <a:ext cx="4978717" cy="407808"/>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schemeClr val="bg1"/>
                </a:solidFill>
                <a:latin typeface="思源黑体 CN Medium" panose="020B0600000000000000" pitchFamily="34" charset="-122"/>
                <a:ea typeface="思源黑体 CN Medium" panose="020B0600000000000000" pitchFamily="34" charset="-122"/>
              </a:rPr>
              <a:t>传染病（</a:t>
            </a:r>
            <a:r>
              <a:rPr lang="en-US" altLang="zh-CN" sz="2000">
                <a:solidFill>
                  <a:schemeClr val="bg1"/>
                </a:solidFill>
                <a:latin typeface="思源黑体 CN Medium" panose="020B0600000000000000" pitchFamily="34" charset="-122"/>
                <a:ea typeface="思源黑体 CN Medium" panose="020B0600000000000000" pitchFamily="34" charset="-122"/>
              </a:rPr>
              <a:t>Infectious Diseases</a:t>
            </a:r>
            <a:r>
              <a:rPr lang="zh-CN" altLang="en-US" sz="2000">
                <a:solidFill>
                  <a:schemeClr val="bg1"/>
                </a:solidFill>
                <a:latin typeface="思源黑体 CN Medium" panose="020B0600000000000000" pitchFamily="34" charset="-122"/>
                <a:ea typeface="思源黑体 CN Medium" panose="020B0600000000000000" pitchFamily="34" charset="-122"/>
              </a:rPr>
              <a:t>）</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sp>
        <p:nvSpPr>
          <p:cNvPr id="11" name="椭圆 10"/>
          <p:cNvSpPr/>
          <p:nvPr/>
        </p:nvSpPr>
        <p:spPr>
          <a:xfrm>
            <a:off x="6797040" y="3291840"/>
            <a:ext cx="314960" cy="314960"/>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23" name="椭圆 22"/>
          <p:cNvSpPr/>
          <p:nvPr/>
        </p:nvSpPr>
        <p:spPr>
          <a:xfrm>
            <a:off x="10456204" y="5110480"/>
            <a:ext cx="477520" cy="477520"/>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24" name="椭圆 23"/>
          <p:cNvSpPr/>
          <p:nvPr/>
        </p:nvSpPr>
        <p:spPr>
          <a:xfrm>
            <a:off x="7426960" y="2052321"/>
            <a:ext cx="3393440" cy="3393440"/>
          </a:xfrm>
          <a:prstGeom prst="ellipse">
            <a:avLst/>
          </a:prstGeom>
          <a:noFill/>
          <a:ln w="28575">
            <a:solidFill>
              <a:srgbClr val="2E6C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26" name="椭圆 25"/>
          <p:cNvSpPr/>
          <p:nvPr/>
        </p:nvSpPr>
        <p:spPr>
          <a:xfrm>
            <a:off x="10566400" y="1960880"/>
            <a:ext cx="314960" cy="314960"/>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pic>
        <p:nvPicPr>
          <p:cNvPr id="13" name="图片 12"/>
          <p:cNvPicPr>
            <a:picLocks noChangeAspect="1"/>
          </p:cNvPicPr>
          <p:nvPr/>
        </p:nvPicPr>
        <p:blipFill>
          <a:blip r:embed="rId1" cstate="screen">
            <a:extLst>
              <a:ext uri="{BEBA8EAE-BF5A-486C-A8C5-ECC9F3942E4B}">
                <a14:imgProps xmlns:a14="http://schemas.microsoft.com/office/drawing/2010/main">
                  <a14:imgLayer r:embed="rId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219708" y="1762917"/>
            <a:ext cx="3935972" cy="3937153"/>
          </a:xfrm>
          <a:prstGeom prst="rect">
            <a:avLst/>
          </a:prstGeom>
        </p:spPr>
      </p:pic>
    </p:spTree>
    <p:custDataLst>
      <p:tags r:id="rId3"/>
    </p:custDataLst>
  </p:cSld>
  <p:clrMapOvr>
    <a:masterClrMapping/>
  </p:clrMapOvr>
  <p:transition spd="slow" advTm="683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 calcmode="lin" valueType="num">
                                      <p:cBhvr>
                                        <p:cTn id="23" dur="1000" fill="hold"/>
                                        <p:tgtEl>
                                          <p:spTgt spid="23"/>
                                        </p:tgtEl>
                                        <p:attrNameLst>
                                          <p:attrName>style.rotation</p:attrName>
                                        </p:attrNameLst>
                                      </p:cBhvr>
                                      <p:tavLst>
                                        <p:tav tm="0">
                                          <p:val>
                                            <p:fltVal val="90"/>
                                          </p:val>
                                        </p:tav>
                                        <p:tav tm="100000">
                                          <p:val>
                                            <p:fltVal val="0"/>
                                          </p:val>
                                        </p:tav>
                                      </p:tavLst>
                                    </p:anim>
                                    <p:animEffect transition="in" filter="fade">
                                      <p:cBhvr>
                                        <p:cTn id="24" dur="1000"/>
                                        <p:tgtEl>
                                          <p:spTgt spid="23"/>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 calcmode="lin" valueType="num">
                                      <p:cBhvr>
                                        <p:cTn id="29" dur="1000" fill="hold"/>
                                        <p:tgtEl>
                                          <p:spTgt spid="24"/>
                                        </p:tgtEl>
                                        <p:attrNameLst>
                                          <p:attrName>style.rotation</p:attrName>
                                        </p:attrNameLst>
                                      </p:cBhvr>
                                      <p:tavLst>
                                        <p:tav tm="0">
                                          <p:val>
                                            <p:fltVal val="90"/>
                                          </p:val>
                                        </p:tav>
                                        <p:tav tm="100000">
                                          <p:val>
                                            <p:fltVal val="0"/>
                                          </p:val>
                                        </p:tav>
                                      </p:tavLst>
                                    </p:anim>
                                    <p:animEffect transition="in" filter="fade">
                                      <p:cBhvr>
                                        <p:cTn id="30" dur="1000"/>
                                        <p:tgtEl>
                                          <p:spTgt spid="2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1000" fill="hold"/>
                                        <p:tgtEl>
                                          <p:spTgt spid="26"/>
                                        </p:tgtEl>
                                        <p:attrNameLst>
                                          <p:attrName>ppt_w</p:attrName>
                                        </p:attrNameLst>
                                      </p:cBhvr>
                                      <p:tavLst>
                                        <p:tav tm="0">
                                          <p:val>
                                            <p:fltVal val="0"/>
                                          </p:val>
                                        </p:tav>
                                        <p:tav tm="100000">
                                          <p:val>
                                            <p:strVal val="#ppt_w"/>
                                          </p:val>
                                        </p:tav>
                                      </p:tavLst>
                                    </p:anim>
                                    <p:anim calcmode="lin" valueType="num">
                                      <p:cBhvr>
                                        <p:cTn id="34" dur="1000" fill="hold"/>
                                        <p:tgtEl>
                                          <p:spTgt spid="26"/>
                                        </p:tgtEl>
                                        <p:attrNameLst>
                                          <p:attrName>ppt_h</p:attrName>
                                        </p:attrNameLst>
                                      </p:cBhvr>
                                      <p:tavLst>
                                        <p:tav tm="0">
                                          <p:val>
                                            <p:fltVal val="0"/>
                                          </p:val>
                                        </p:tav>
                                        <p:tav tm="100000">
                                          <p:val>
                                            <p:strVal val="#ppt_h"/>
                                          </p:val>
                                        </p:tav>
                                      </p:tavLst>
                                    </p:anim>
                                    <p:anim calcmode="lin" valueType="num">
                                      <p:cBhvr>
                                        <p:cTn id="35" dur="1000" fill="hold"/>
                                        <p:tgtEl>
                                          <p:spTgt spid="26"/>
                                        </p:tgtEl>
                                        <p:attrNameLst>
                                          <p:attrName>style.rotation</p:attrName>
                                        </p:attrNameLst>
                                      </p:cBhvr>
                                      <p:tavLst>
                                        <p:tav tm="0">
                                          <p:val>
                                            <p:fltVal val="90"/>
                                          </p:val>
                                        </p:tav>
                                        <p:tav tm="100000">
                                          <p:val>
                                            <p:fltVal val="0"/>
                                          </p:val>
                                        </p:tav>
                                      </p:tavLst>
                                    </p:anim>
                                    <p:animEffect transition="in" filter="fade">
                                      <p:cBhvr>
                                        <p:cTn id="36" dur="1000"/>
                                        <p:tgtEl>
                                          <p:spTgt spid="26"/>
                                        </p:tgtEl>
                                      </p:cBhvr>
                                    </p:animEffect>
                                  </p:childTnLst>
                                </p:cTn>
                              </p:par>
                              <p:par>
                                <p:cTn id="37" presetID="3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 calcmode="lin" valueType="num">
                                      <p:cBhvr>
                                        <p:cTn id="41" dur="1000" fill="hold"/>
                                        <p:tgtEl>
                                          <p:spTgt spid="13"/>
                                        </p:tgtEl>
                                        <p:attrNameLst>
                                          <p:attrName>style.rotation</p:attrName>
                                        </p:attrNameLst>
                                      </p:cBhvr>
                                      <p:tavLst>
                                        <p:tav tm="0">
                                          <p:val>
                                            <p:fltVal val="90"/>
                                          </p:val>
                                        </p:tav>
                                        <p:tav tm="100000">
                                          <p:val>
                                            <p:fltVal val="0"/>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9" grpId="0"/>
      <p:bldP spid="21" grpId="0"/>
      <p:bldP spid="10" grpId="0" animBg="1"/>
      <p:bldP spid="11" grpId="0" animBg="1"/>
      <p:bldP spid="23" grpId="0" animBg="1"/>
      <p:bldP spid="24"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955" y="562734"/>
            <a:ext cx="2537365" cy="43294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传染病的概念</a:t>
            </a:r>
            <a:endParaRPr lang="zh-CN" altLang="en-US" sz="2400" spc="300" dirty="0">
              <a:latin typeface="三极综艺简体120" panose="00000500000000000000" pitchFamily="2" charset="-122"/>
              <a:ea typeface="三极综艺简体120" panose="00000500000000000000" pitchFamily="2" charset="-122"/>
            </a:endParaRPr>
          </a:p>
        </p:txBody>
      </p:sp>
      <p:sp>
        <p:nvSpPr>
          <p:cNvPr id="19" name="矩形 18"/>
          <p:cNvSpPr/>
          <p:nvPr/>
        </p:nvSpPr>
        <p:spPr>
          <a:xfrm>
            <a:off x="4184109" y="3253777"/>
            <a:ext cx="4045491" cy="1028038"/>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传染病是一种能够在人与人之间或人与动物之间相互传播并广泛流行的疾病，经过各种途径传染给另一个人或物种的感染病。</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
        <p:nvSpPr>
          <p:cNvPr id="10" name="矩形: 圆角 9"/>
          <p:cNvSpPr/>
          <p:nvPr/>
        </p:nvSpPr>
        <p:spPr>
          <a:xfrm>
            <a:off x="4184109" y="1735952"/>
            <a:ext cx="6908959" cy="1037728"/>
          </a:xfrm>
          <a:prstGeom prst="roundRect">
            <a:avLst>
              <a:gd name="adj" fmla="val 12048"/>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000" dirty="0">
                <a:solidFill>
                  <a:schemeClr val="bg1"/>
                </a:solidFill>
                <a:latin typeface="思源黑体 CN Medium" panose="020B0600000000000000" pitchFamily="34" charset="-122"/>
                <a:ea typeface="思源黑体 CN Medium" panose="020B0600000000000000" pitchFamily="34" charset="-122"/>
              </a:rPr>
              <a:t>空气传播、水源传播、食物传播、接触传播、土壤传播、垂直传播（母婴传播）、体液传播、粪口传播</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sp>
        <p:nvSpPr>
          <p:cNvPr id="18" name="矩形 17"/>
          <p:cNvSpPr/>
          <p:nvPr/>
        </p:nvSpPr>
        <p:spPr>
          <a:xfrm>
            <a:off x="4184109" y="4706657"/>
            <a:ext cx="7042691" cy="1028038"/>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通常这种疾病可借由直接接触已感染的个体、感染者的体液及排泄物、感染者所污染到的物体，可以通过空气传播、水源传播、食物传播、接触传播、土壤传播、垂直传播（母婴传播）、体液传播、粪口传播等。</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grpSp>
        <p:nvGrpSpPr>
          <p:cNvPr id="14" name="组合 13"/>
          <p:cNvGrpSpPr/>
          <p:nvPr/>
        </p:nvGrpSpPr>
        <p:grpSpPr>
          <a:xfrm>
            <a:off x="1290320" y="1564640"/>
            <a:ext cx="2509520" cy="4358640"/>
            <a:chOff x="1209040" y="1564640"/>
            <a:chExt cx="2509520" cy="4358640"/>
          </a:xfrm>
        </p:grpSpPr>
        <p:sp>
          <p:nvSpPr>
            <p:cNvPr id="13" name="矩形 12"/>
            <p:cNvSpPr/>
            <p:nvPr/>
          </p:nvSpPr>
          <p:spPr>
            <a:xfrm>
              <a:off x="1209040" y="1717040"/>
              <a:ext cx="2509520" cy="4165600"/>
            </a:xfrm>
            <a:prstGeom prst="rect">
              <a:avLst/>
            </a:prstGeom>
            <a:solidFill>
              <a:srgbClr val="2E6C9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pic>
          <p:nvPicPr>
            <p:cNvPr id="12" name="图片 11"/>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flipH="1">
              <a:off x="1625600" y="1564640"/>
              <a:ext cx="1756370" cy="4358640"/>
            </a:xfrm>
            <a:prstGeom prst="rect">
              <a:avLst/>
            </a:prstGeom>
          </p:spPr>
        </p:pic>
      </p:grpSp>
      <p:grpSp>
        <p:nvGrpSpPr>
          <p:cNvPr id="22" name="组合 21"/>
          <p:cNvGrpSpPr/>
          <p:nvPr/>
        </p:nvGrpSpPr>
        <p:grpSpPr>
          <a:xfrm>
            <a:off x="8817133" y="3075016"/>
            <a:ext cx="2142196" cy="1425864"/>
            <a:chOff x="1878915" y="1775567"/>
            <a:chExt cx="899011" cy="598390"/>
          </a:xfrm>
        </p:grpSpPr>
        <p:sp>
          <p:nvSpPr>
            <p:cNvPr id="23"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24"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Tree>
    <p:custDataLst>
      <p:tags r:id="rId2"/>
    </p:custDataLst>
  </p:cSld>
  <p:clrMapOvr>
    <a:masterClrMapping/>
  </p:clrMapOvr>
  <p:transition spd="slow" advTm="549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1000" fill="hold"/>
                                        <p:tgtEl>
                                          <p:spTgt spid="22"/>
                                        </p:tgtEl>
                                        <p:attrNameLst>
                                          <p:attrName>ppt_w</p:attrName>
                                        </p:attrNameLst>
                                      </p:cBhvr>
                                      <p:tavLst>
                                        <p:tav tm="0">
                                          <p:val>
                                            <p:fltVal val="0"/>
                                          </p:val>
                                        </p:tav>
                                        <p:tav tm="100000">
                                          <p:val>
                                            <p:strVal val="#ppt_w"/>
                                          </p:val>
                                        </p:tav>
                                      </p:tavLst>
                                    </p:anim>
                                    <p:anim calcmode="lin" valueType="num">
                                      <p:cBhvr>
                                        <p:cTn id="16" dur="1000" fill="hold"/>
                                        <p:tgtEl>
                                          <p:spTgt spid="22"/>
                                        </p:tgtEl>
                                        <p:attrNameLst>
                                          <p:attrName>ppt_h</p:attrName>
                                        </p:attrNameLst>
                                      </p:cBhvr>
                                      <p:tavLst>
                                        <p:tav tm="0">
                                          <p:val>
                                            <p:fltVal val="0"/>
                                          </p:val>
                                        </p:tav>
                                        <p:tav tm="100000">
                                          <p:val>
                                            <p:strVal val="#ppt_h"/>
                                          </p:val>
                                        </p:tav>
                                      </p:tavLst>
                                    </p:anim>
                                    <p:anim calcmode="lin" valueType="num">
                                      <p:cBhvr>
                                        <p:cTn id="17" dur="1000" fill="hold"/>
                                        <p:tgtEl>
                                          <p:spTgt spid="22"/>
                                        </p:tgtEl>
                                        <p:attrNameLst>
                                          <p:attrName>style.rotation</p:attrName>
                                        </p:attrNameLst>
                                      </p:cBhvr>
                                      <p:tavLst>
                                        <p:tav tm="0">
                                          <p:val>
                                            <p:fltVal val="90"/>
                                          </p:val>
                                        </p:tav>
                                        <p:tav tm="100000">
                                          <p:val>
                                            <p:fltVal val="0"/>
                                          </p:val>
                                        </p:tav>
                                      </p:tavLst>
                                    </p:anim>
                                    <p:animEffect transition="in" filter="fade">
                                      <p:cBhvr>
                                        <p:cTn id="18" dur="1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par>
                          <p:cTn id="32" fill="hold">
                            <p:stCondLst>
                              <p:cond delay="1500"/>
                            </p:stCondLst>
                            <p:childTnLst>
                              <p:par>
                                <p:cTn id="33" presetID="14" presetClass="entr" presetSubtype="1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9" grpId="0"/>
      <p:bldP spid="10"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955" y="562734"/>
            <a:ext cx="2872645" cy="43294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传染病的特点</a:t>
            </a:r>
            <a:endParaRPr lang="zh-CN" altLang="en-US" sz="2400" spc="300" dirty="0">
              <a:latin typeface="三极综艺简体120" panose="00000500000000000000" pitchFamily="2" charset="-122"/>
              <a:ea typeface="三极综艺简体120" panose="00000500000000000000" pitchFamily="2" charset="-122"/>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
        <p:nvSpPr>
          <p:cNvPr id="14" name="矩形 13"/>
          <p:cNvSpPr/>
          <p:nvPr/>
        </p:nvSpPr>
        <p:spPr>
          <a:xfrm>
            <a:off x="1186909" y="3253777"/>
            <a:ext cx="4573811" cy="1028038"/>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传染病的传播和流行必须具备</a:t>
            </a:r>
            <a:r>
              <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3</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个环节，即传染源（能排出病原体的人或动物）、传播途径（病原体传染他人的途径）及易感人群（对该种传染病无免疫力者）。</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grpSp>
        <p:nvGrpSpPr>
          <p:cNvPr id="11" name="组合 10"/>
          <p:cNvGrpSpPr/>
          <p:nvPr/>
        </p:nvGrpSpPr>
        <p:grpSpPr>
          <a:xfrm>
            <a:off x="1280160" y="1719617"/>
            <a:ext cx="4500563" cy="1188720"/>
            <a:chOff x="6807200" y="1912657"/>
            <a:chExt cx="4500563" cy="1188720"/>
          </a:xfrm>
        </p:grpSpPr>
        <p:sp>
          <p:nvSpPr>
            <p:cNvPr id="19" name="矩形 18"/>
            <p:cNvSpPr/>
            <p:nvPr/>
          </p:nvSpPr>
          <p:spPr>
            <a:xfrm>
              <a:off x="7339536" y="2154581"/>
              <a:ext cx="3435891" cy="704873"/>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传染病的特点是有病原体，传染性和流行性，感染后常有免疫性。</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0" name="图文框 9"/>
            <p:cNvSpPr/>
            <p:nvPr/>
          </p:nvSpPr>
          <p:spPr>
            <a:xfrm>
              <a:off x="6807200" y="1912657"/>
              <a:ext cx="4500563" cy="1188720"/>
            </a:xfrm>
            <a:prstGeom prst="frame">
              <a:avLst>
                <a:gd name="adj1" fmla="val 3098"/>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grpSp>
      <p:sp>
        <p:nvSpPr>
          <p:cNvPr id="12" name="椭圆 11"/>
          <p:cNvSpPr/>
          <p:nvPr/>
        </p:nvSpPr>
        <p:spPr>
          <a:xfrm>
            <a:off x="1249680" y="4602480"/>
            <a:ext cx="1046480" cy="1046480"/>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schemeClr val="bg1"/>
                </a:solidFill>
                <a:latin typeface="思源黑体 CN Medium" panose="020B0600000000000000" pitchFamily="34" charset="-122"/>
                <a:ea typeface="思源黑体 CN Medium" panose="020B0600000000000000" pitchFamily="34" charset="-122"/>
              </a:rPr>
              <a:t>传染源</a:t>
            </a: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18" name="椭圆 17"/>
          <p:cNvSpPr/>
          <p:nvPr/>
        </p:nvSpPr>
        <p:spPr>
          <a:xfrm>
            <a:off x="3012440" y="4602480"/>
            <a:ext cx="1046480" cy="1046480"/>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schemeClr val="bg1"/>
                </a:solidFill>
                <a:latin typeface="思源黑体 CN Medium" panose="020B0600000000000000" pitchFamily="34" charset="-122"/>
                <a:ea typeface="思源黑体 CN Medium" panose="020B0600000000000000" pitchFamily="34" charset="-122"/>
              </a:rPr>
              <a:t>传播途径</a:t>
            </a: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20" name="椭圆 19"/>
          <p:cNvSpPr/>
          <p:nvPr/>
        </p:nvSpPr>
        <p:spPr>
          <a:xfrm>
            <a:off x="4775200" y="4602480"/>
            <a:ext cx="1046480" cy="1046480"/>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schemeClr val="bg1"/>
                </a:solidFill>
                <a:latin typeface="思源黑体 CN Medium" panose="020B0600000000000000" pitchFamily="34" charset="-122"/>
                <a:ea typeface="思源黑体 CN Medium" panose="020B0600000000000000" pitchFamily="34" charset="-122"/>
              </a:rPr>
              <a:t>易感人群</a:t>
            </a: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13" name="Freeform 12"/>
          <p:cNvSpPr>
            <a:spLocks noChangeArrowheads="1"/>
          </p:cNvSpPr>
          <p:nvPr/>
        </p:nvSpPr>
        <p:spPr bwMode="auto">
          <a:xfrm>
            <a:off x="2531935" y="5003355"/>
            <a:ext cx="244730" cy="244730"/>
          </a:xfrm>
          <a:custGeom>
            <a:avLst/>
            <a:gdLst>
              <a:gd name="T0" fmla="*/ 2147483646 w 432"/>
              <a:gd name="T1" fmla="*/ 2147483646 h 432"/>
              <a:gd name="T2" fmla="*/ 2147483646 w 432"/>
              <a:gd name="T3" fmla="*/ 2147483646 h 432"/>
              <a:gd name="T4" fmla="*/ 2147483646 w 432"/>
              <a:gd name="T5" fmla="*/ 2147483646 h 432"/>
              <a:gd name="T6" fmla="*/ 2147483646 w 432"/>
              <a:gd name="T7" fmla="*/ 2147483646 h 432"/>
              <a:gd name="T8" fmla="*/ 2147483646 w 432"/>
              <a:gd name="T9" fmla="*/ 2147483646 h 432"/>
              <a:gd name="T10" fmla="*/ 2147483646 w 432"/>
              <a:gd name="T11" fmla="*/ 2147483646 h 432"/>
              <a:gd name="T12" fmla="*/ 2147483646 w 432"/>
              <a:gd name="T13" fmla="*/ 2147483646 h 432"/>
              <a:gd name="T14" fmla="*/ 2147483646 w 432"/>
              <a:gd name="T15" fmla="*/ 2147483646 h 432"/>
              <a:gd name="T16" fmla="*/ 0 w 432"/>
              <a:gd name="T17" fmla="*/ 2147483646 h 432"/>
              <a:gd name="T18" fmla="*/ 2147483646 w 432"/>
              <a:gd name="T19" fmla="*/ 2147483646 h 432"/>
              <a:gd name="T20" fmla="*/ 2147483646 w 432"/>
              <a:gd name="T21" fmla="*/ 2147483646 h 432"/>
              <a:gd name="T22" fmla="*/ 2147483646 w 432"/>
              <a:gd name="T23" fmla="*/ 2147483646 h 432"/>
              <a:gd name="T24" fmla="*/ 2147483646 w 432"/>
              <a:gd name="T25" fmla="*/ 0 h 432"/>
              <a:gd name="T26" fmla="*/ 2147483646 w 432"/>
              <a:gd name="T27" fmla="*/ 2147483646 h 432"/>
              <a:gd name="T28" fmla="*/ 2147483646 w 432"/>
              <a:gd name="T29" fmla="*/ 2147483646 h 432"/>
              <a:gd name="T30" fmla="*/ 2147483646 w 432"/>
              <a:gd name="T31" fmla="*/ 2147483646 h 432"/>
              <a:gd name="T32" fmla="*/ 2147483646 w 432"/>
              <a:gd name="T33" fmla="*/ 2147483646 h 432"/>
              <a:gd name="T34" fmla="*/ 2147483646 w 432"/>
              <a:gd name="T35" fmla="*/ 2147483646 h 4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2" h="432">
                <a:moveTo>
                  <a:pt x="403" y="240"/>
                </a:moveTo>
                <a:lnTo>
                  <a:pt x="403" y="240"/>
                </a:lnTo>
                <a:cubicBezTo>
                  <a:pt x="247" y="240"/>
                  <a:pt x="247" y="240"/>
                  <a:pt x="247" y="240"/>
                </a:cubicBezTo>
                <a:cubicBezTo>
                  <a:pt x="247" y="402"/>
                  <a:pt x="247" y="402"/>
                  <a:pt x="247" y="402"/>
                </a:cubicBezTo>
                <a:cubicBezTo>
                  <a:pt x="247" y="417"/>
                  <a:pt x="233" y="431"/>
                  <a:pt x="219" y="431"/>
                </a:cubicBezTo>
                <a:cubicBezTo>
                  <a:pt x="198" y="431"/>
                  <a:pt x="191" y="417"/>
                  <a:pt x="191" y="402"/>
                </a:cubicBezTo>
                <a:cubicBezTo>
                  <a:pt x="191" y="240"/>
                  <a:pt x="191" y="240"/>
                  <a:pt x="191" y="240"/>
                </a:cubicBezTo>
                <a:cubicBezTo>
                  <a:pt x="28" y="240"/>
                  <a:pt x="28" y="240"/>
                  <a:pt x="28" y="240"/>
                </a:cubicBezTo>
                <a:cubicBezTo>
                  <a:pt x="14" y="240"/>
                  <a:pt x="0" y="233"/>
                  <a:pt x="0" y="211"/>
                </a:cubicBezTo>
                <a:cubicBezTo>
                  <a:pt x="0" y="197"/>
                  <a:pt x="14" y="183"/>
                  <a:pt x="28" y="183"/>
                </a:cubicBezTo>
                <a:cubicBezTo>
                  <a:pt x="191" y="183"/>
                  <a:pt x="191" y="183"/>
                  <a:pt x="191" y="183"/>
                </a:cubicBezTo>
                <a:cubicBezTo>
                  <a:pt x="191" y="28"/>
                  <a:pt x="191" y="28"/>
                  <a:pt x="191" y="28"/>
                </a:cubicBezTo>
                <a:cubicBezTo>
                  <a:pt x="191" y="7"/>
                  <a:pt x="198" y="0"/>
                  <a:pt x="219" y="0"/>
                </a:cubicBezTo>
                <a:cubicBezTo>
                  <a:pt x="233" y="0"/>
                  <a:pt x="247" y="7"/>
                  <a:pt x="247" y="28"/>
                </a:cubicBezTo>
                <a:cubicBezTo>
                  <a:pt x="247" y="183"/>
                  <a:pt x="247" y="183"/>
                  <a:pt x="247" y="183"/>
                </a:cubicBezTo>
                <a:cubicBezTo>
                  <a:pt x="403" y="183"/>
                  <a:pt x="403" y="183"/>
                  <a:pt x="403" y="183"/>
                </a:cubicBezTo>
                <a:cubicBezTo>
                  <a:pt x="424" y="183"/>
                  <a:pt x="431" y="197"/>
                  <a:pt x="431" y="211"/>
                </a:cubicBezTo>
                <a:cubicBezTo>
                  <a:pt x="431" y="233"/>
                  <a:pt x="424" y="240"/>
                  <a:pt x="403" y="240"/>
                </a:cubicBezTo>
              </a:path>
            </a:pathLst>
          </a:cu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spc="300">
              <a:solidFill>
                <a:schemeClr val="lt1"/>
              </a:solidFill>
              <a:latin typeface="三极综艺简体120" panose="00000500000000000000" pitchFamily="2" charset="-122"/>
              <a:ea typeface="三极综艺简体120" panose="00000500000000000000" pitchFamily="2" charset="-122"/>
              <a:sym typeface="+mn-lt"/>
            </a:endParaRPr>
          </a:p>
        </p:txBody>
      </p:sp>
      <p:sp>
        <p:nvSpPr>
          <p:cNvPr id="22" name="Freeform 12"/>
          <p:cNvSpPr>
            <a:spLocks noChangeArrowheads="1"/>
          </p:cNvSpPr>
          <p:nvPr/>
        </p:nvSpPr>
        <p:spPr bwMode="auto">
          <a:xfrm>
            <a:off x="4294695" y="5003355"/>
            <a:ext cx="244730" cy="244730"/>
          </a:xfrm>
          <a:custGeom>
            <a:avLst/>
            <a:gdLst>
              <a:gd name="T0" fmla="*/ 2147483646 w 432"/>
              <a:gd name="T1" fmla="*/ 2147483646 h 432"/>
              <a:gd name="T2" fmla="*/ 2147483646 w 432"/>
              <a:gd name="T3" fmla="*/ 2147483646 h 432"/>
              <a:gd name="T4" fmla="*/ 2147483646 w 432"/>
              <a:gd name="T5" fmla="*/ 2147483646 h 432"/>
              <a:gd name="T6" fmla="*/ 2147483646 w 432"/>
              <a:gd name="T7" fmla="*/ 2147483646 h 432"/>
              <a:gd name="T8" fmla="*/ 2147483646 w 432"/>
              <a:gd name="T9" fmla="*/ 2147483646 h 432"/>
              <a:gd name="T10" fmla="*/ 2147483646 w 432"/>
              <a:gd name="T11" fmla="*/ 2147483646 h 432"/>
              <a:gd name="T12" fmla="*/ 2147483646 w 432"/>
              <a:gd name="T13" fmla="*/ 2147483646 h 432"/>
              <a:gd name="T14" fmla="*/ 2147483646 w 432"/>
              <a:gd name="T15" fmla="*/ 2147483646 h 432"/>
              <a:gd name="T16" fmla="*/ 0 w 432"/>
              <a:gd name="T17" fmla="*/ 2147483646 h 432"/>
              <a:gd name="T18" fmla="*/ 2147483646 w 432"/>
              <a:gd name="T19" fmla="*/ 2147483646 h 432"/>
              <a:gd name="T20" fmla="*/ 2147483646 w 432"/>
              <a:gd name="T21" fmla="*/ 2147483646 h 432"/>
              <a:gd name="T22" fmla="*/ 2147483646 w 432"/>
              <a:gd name="T23" fmla="*/ 2147483646 h 432"/>
              <a:gd name="T24" fmla="*/ 2147483646 w 432"/>
              <a:gd name="T25" fmla="*/ 0 h 432"/>
              <a:gd name="T26" fmla="*/ 2147483646 w 432"/>
              <a:gd name="T27" fmla="*/ 2147483646 h 432"/>
              <a:gd name="T28" fmla="*/ 2147483646 w 432"/>
              <a:gd name="T29" fmla="*/ 2147483646 h 432"/>
              <a:gd name="T30" fmla="*/ 2147483646 w 432"/>
              <a:gd name="T31" fmla="*/ 2147483646 h 432"/>
              <a:gd name="T32" fmla="*/ 2147483646 w 432"/>
              <a:gd name="T33" fmla="*/ 2147483646 h 432"/>
              <a:gd name="T34" fmla="*/ 2147483646 w 432"/>
              <a:gd name="T35" fmla="*/ 2147483646 h 4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2" h="432">
                <a:moveTo>
                  <a:pt x="403" y="240"/>
                </a:moveTo>
                <a:lnTo>
                  <a:pt x="403" y="240"/>
                </a:lnTo>
                <a:cubicBezTo>
                  <a:pt x="247" y="240"/>
                  <a:pt x="247" y="240"/>
                  <a:pt x="247" y="240"/>
                </a:cubicBezTo>
                <a:cubicBezTo>
                  <a:pt x="247" y="402"/>
                  <a:pt x="247" y="402"/>
                  <a:pt x="247" y="402"/>
                </a:cubicBezTo>
                <a:cubicBezTo>
                  <a:pt x="247" y="417"/>
                  <a:pt x="233" y="431"/>
                  <a:pt x="219" y="431"/>
                </a:cubicBezTo>
                <a:cubicBezTo>
                  <a:pt x="198" y="431"/>
                  <a:pt x="191" y="417"/>
                  <a:pt x="191" y="402"/>
                </a:cubicBezTo>
                <a:cubicBezTo>
                  <a:pt x="191" y="240"/>
                  <a:pt x="191" y="240"/>
                  <a:pt x="191" y="240"/>
                </a:cubicBezTo>
                <a:cubicBezTo>
                  <a:pt x="28" y="240"/>
                  <a:pt x="28" y="240"/>
                  <a:pt x="28" y="240"/>
                </a:cubicBezTo>
                <a:cubicBezTo>
                  <a:pt x="14" y="240"/>
                  <a:pt x="0" y="233"/>
                  <a:pt x="0" y="211"/>
                </a:cubicBezTo>
                <a:cubicBezTo>
                  <a:pt x="0" y="197"/>
                  <a:pt x="14" y="183"/>
                  <a:pt x="28" y="183"/>
                </a:cubicBezTo>
                <a:cubicBezTo>
                  <a:pt x="191" y="183"/>
                  <a:pt x="191" y="183"/>
                  <a:pt x="191" y="183"/>
                </a:cubicBezTo>
                <a:cubicBezTo>
                  <a:pt x="191" y="28"/>
                  <a:pt x="191" y="28"/>
                  <a:pt x="191" y="28"/>
                </a:cubicBezTo>
                <a:cubicBezTo>
                  <a:pt x="191" y="7"/>
                  <a:pt x="198" y="0"/>
                  <a:pt x="219" y="0"/>
                </a:cubicBezTo>
                <a:cubicBezTo>
                  <a:pt x="233" y="0"/>
                  <a:pt x="247" y="7"/>
                  <a:pt x="247" y="28"/>
                </a:cubicBezTo>
                <a:cubicBezTo>
                  <a:pt x="247" y="183"/>
                  <a:pt x="247" y="183"/>
                  <a:pt x="247" y="183"/>
                </a:cubicBezTo>
                <a:cubicBezTo>
                  <a:pt x="403" y="183"/>
                  <a:pt x="403" y="183"/>
                  <a:pt x="403" y="183"/>
                </a:cubicBezTo>
                <a:cubicBezTo>
                  <a:pt x="424" y="183"/>
                  <a:pt x="431" y="197"/>
                  <a:pt x="431" y="211"/>
                </a:cubicBezTo>
                <a:cubicBezTo>
                  <a:pt x="431" y="233"/>
                  <a:pt x="424" y="240"/>
                  <a:pt x="403" y="240"/>
                </a:cubicBezTo>
              </a:path>
            </a:pathLst>
          </a:cu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spc="300">
              <a:solidFill>
                <a:schemeClr val="lt1"/>
              </a:solidFill>
              <a:latin typeface="三极综艺简体120" panose="00000500000000000000" pitchFamily="2" charset="-122"/>
              <a:ea typeface="三极综艺简体120" panose="00000500000000000000" pitchFamily="2" charset="-122"/>
              <a:sym typeface="+mn-lt"/>
            </a:endParaRPr>
          </a:p>
        </p:txBody>
      </p:sp>
      <p:sp>
        <p:nvSpPr>
          <p:cNvPr id="17" name="矩形 16"/>
          <p:cNvSpPr/>
          <p:nvPr/>
        </p:nvSpPr>
        <p:spPr>
          <a:xfrm>
            <a:off x="6197600" y="1719617"/>
            <a:ext cx="4206240" cy="1866863"/>
          </a:xfrm>
          <a:prstGeom prst="rect">
            <a:avLst/>
          </a:prstGeom>
          <a:blipFill>
            <a:blip r:embed="rId1" cstate="screen">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24" name="矩形 23"/>
          <p:cNvSpPr/>
          <p:nvPr/>
        </p:nvSpPr>
        <p:spPr>
          <a:xfrm>
            <a:off x="10586720" y="1719617"/>
            <a:ext cx="701040" cy="3766783"/>
          </a:xfrm>
          <a:prstGeom prst="rec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25" name="矩形 24"/>
          <p:cNvSpPr/>
          <p:nvPr/>
        </p:nvSpPr>
        <p:spPr>
          <a:xfrm>
            <a:off x="8219440" y="3670337"/>
            <a:ext cx="2184400" cy="1866863"/>
          </a:xfrm>
          <a:prstGeom prst="rect">
            <a:avLst/>
          </a:prstGeom>
          <a: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26" name="矩形 25"/>
          <p:cNvSpPr/>
          <p:nvPr/>
        </p:nvSpPr>
        <p:spPr>
          <a:xfrm>
            <a:off x="6197600" y="3670337"/>
            <a:ext cx="1910080" cy="1866863"/>
          </a:xfrm>
          <a:prstGeom prst="rect">
            <a:avLst/>
          </a:prstGeom>
          <a:blipFill>
            <a:blip r:embed="rId5"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Tree>
    <p:custDataLst>
      <p:tags r:id="rId6"/>
    </p:custDataLst>
  </p:cSld>
  <p:clrMapOvr>
    <a:masterClrMapping/>
  </p:clrMapOvr>
  <p:transition spd="slow" advTm="741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childTnLst>
                          </p:cTn>
                        </p:par>
                        <p:par>
                          <p:cTn id="35" fill="hold">
                            <p:stCondLst>
                              <p:cond delay="2500"/>
                            </p:stCondLst>
                            <p:childTnLst>
                              <p:par>
                                <p:cTn id="36" presetID="22" presetClass="entr" presetSubtype="4"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par>
                          <p:cTn id="39" fill="hold">
                            <p:stCondLst>
                              <p:cond delay="3000"/>
                            </p:stCondLst>
                            <p:childTnLst>
                              <p:par>
                                <p:cTn id="40" presetID="2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par>
                          <p:cTn id="43" fill="hold">
                            <p:stCondLst>
                              <p:cond delay="3500"/>
                            </p:stCondLst>
                            <p:childTnLst>
                              <p:par>
                                <p:cTn id="44" presetID="53" presetClass="entr" presetSubtype="16"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par>
                          <p:cTn id="49" fill="hold">
                            <p:stCondLst>
                              <p:cond delay="4000"/>
                            </p:stCondLst>
                            <p:childTnLst>
                              <p:par>
                                <p:cTn id="50" presetID="53" presetClass="entr" presetSubtype="16"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childTnLst>
                          </p:cTn>
                        </p:par>
                        <p:par>
                          <p:cTn id="55" fill="hold">
                            <p:stCondLst>
                              <p:cond delay="4500"/>
                            </p:stCondLst>
                            <p:childTnLst>
                              <p:par>
                                <p:cTn id="56" presetID="53" presetClass="entr" presetSubtype="16"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par>
                          <p:cTn id="61" fill="hold">
                            <p:stCondLst>
                              <p:cond delay="5000"/>
                            </p:stCondLst>
                            <p:childTnLst>
                              <p:par>
                                <p:cTn id="62" presetID="53" presetClass="entr" presetSubtype="16"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500" fill="hold"/>
                                        <p:tgtEl>
                                          <p:spTgt spid="13"/>
                                        </p:tgtEl>
                                        <p:attrNameLst>
                                          <p:attrName>ppt_w</p:attrName>
                                        </p:attrNameLst>
                                      </p:cBhvr>
                                      <p:tavLst>
                                        <p:tav tm="0">
                                          <p:val>
                                            <p:fltVal val="0"/>
                                          </p:val>
                                        </p:tav>
                                        <p:tav tm="100000">
                                          <p:val>
                                            <p:strVal val="#ppt_w"/>
                                          </p:val>
                                        </p:tav>
                                      </p:tavLst>
                                    </p:anim>
                                    <p:anim calcmode="lin" valueType="num">
                                      <p:cBhvr>
                                        <p:cTn id="65" dur="500" fill="hold"/>
                                        <p:tgtEl>
                                          <p:spTgt spid="13"/>
                                        </p:tgtEl>
                                        <p:attrNameLst>
                                          <p:attrName>ppt_h</p:attrName>
                                        </p:attrNameLst>
                                      </p:cBhvr>
                                      <p:tavLst>
                                        <p:tav tm="0">
                                          <p:val>
                                            <p:fltVal val="0"/>
                                          </p:val>
                                        </p:tav>
                                        <p:tav tm="100000">
                                          <p:val>
                                            <p:strVal val="#ppt_h"/>
                                          </p:val>
                                        </p:tav>
                                      </p:tavLst>
                                    </p:anim>
                                    <p:animEffect transition="in" filter="fade">
                                      <p:cBhvr>
                                        <p:cTn id="66" dur="500"/>
                                        <p:tgtEl>
                                          <p:spTgt spid="13"/>
                                        </p:tgtEl>
                                      </p:cBhvr>
                                    </p:animEffect>
                                  </p:childTnLst>
                                </p:cTn>
                              </p:par>
                            </p:childTnLst>
                          </p:cTn>
                        </p:par>
                        <p:par>
                          <p:cTn id="67" fill="hold">
                            <p:stCondLst>
                              <p:cond delay="5500"/>
                            </p:stCondLst>
                            <p:childTnLst>
                              <p:par>
                                <p:cTn id="68" presetID="53" presetClass="entr" presetSubtype="16"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500" fill="hold"/>
                                        <p:tgtEl>
                                          <p:spTgt spid="22"/>
                                        </p:tgtEl>
                                        <p:attrNameLst>
                                          <p:attrName>ppt_w</p:attrName>
                                        </p:attrNameLst>
                                      </p:cBhvr>
                                      <p:tavLst>
                                        <p:tav tm="0">
                                          <p:val>
                                            <p:fltVal val="0"/>
                                          </p:val>
                                        </p:tav>
                                        <p:tav tm="100000">
                                          <p:val>
                                            <p:strVal val="#ppt_w"/>
                                          </p:val>
                                        </p:tav>
                                      </p:tavLst>
                                    </p:anim>
                                    <p:anim calcmode="lin" valueType="num">
                                      <p:cBhvr>
                                        <p:cTn id="71" dur="500" fill="hold"/>
                                        <p:tgtEl>
                                          <p:spTgt spid="22"/>
                                        </p:tgtEl>
                                        <p:attrNameLst>
                                          <p:attrName>ppt_h</p:attrName>
                                        </p:attrNameLst>
                                      </p:cBhvr>
                                      <p:tavLst>
                                        <p:tav tm="0">
                                          <p:val>
                                            <p:fltVal val="0"/>
                                          </p:val>
                                        </p:tav>
                                        <p:tav tm="100000">
                                          <p:val>
                                            <p:strVal val="#ppt_h"/>
                                          </p:val>
                                        </p:tav>
                                      </p:tavLst>
                                    </p:anim>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4" grpId="0"/>
      <p:bldP spid="12" grpId="0" animBg="1"/>
      <p:bldP spid="18" grpId="0" animBg="1"/>
      <p:bldP spid="20" grpId="0" animBg="1"/>
      <p:bldP spid="13" grpId="0" animBg="1"/>
      <p:bldP spid="22" grpId="0" animBg="1"/>
      <p:bldP spid="17" grpId="0" animBg="1"/>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5" name="图片 24"/>
          <p:cNvPicPr>
            <a:picLocks noChangeAspect="1"/>
          </p:cNvPicPr>
          <p:nvPr/>
        </p:nvPicPr>
        <p:blipFill rotWithShape="1">
          <a:blip r:embed="rId1" cstate="screen">
            <a:extLst>
              <a:ext uri="{28A0092B-C50C-407E-A947-70E740481C1C}">
                <a14:useLocalDpi xmlns:a14="http://schemas.microsoft.com/office/drawing/2010/main" val="0"/>
              </a:ext>
            </a:extLst>
          </a:blip>
          <a:srcRect/>
          <a:stretch>
            <a:fillRect/>
          </a:stretch>
        </p:blipFill>
        <p:spPr>
          <a:xfrm>
            <a:off x="0" y="1"/>
            <a:ext cx="12192000" cy="2407534"/>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p:spPr>
      </p:pic>
      <p:sp>
        <p:nvSpPr>
          <p:cNvPr id="20" name="圆: 空心 19"/>
          <p:cNvSpPr/>
          <p:nvPr/>
        </p:nvSpPr>
        <p:spPr>
          <a:xfrm>
            <a:off x="11176000" y="5821680"/>
            <a:ext cx="284480" cy="284480"/>
          </a:xfrm>
          <a:prstGeom prst="donu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文本框 21"/>
          <p:cNvSpPr txBox="1"/>
          <p:nvPr/>
        </p:nvSpPr>
        <p:spPr>
          <a:xfrm>
            <a:off x="6309457" y="3391782"/>
            <a:ext cx="4544060" cy="923330"/>
          </a:xfrm>
          <a:prstGeom prst="rect">
            <a:avLst/>
          </a:prstGeom>
          <a:noFill/>
        </p:spPr>
        <p:txBody>
          <a:bodyPr wrap="square">
            <a:spAutoFit/>
          </a:bodyPr>
          <a:lstStyle/>
          <a:p>
            <a:r>
              <a:rPr lang="zh-CN" altLang="en-US" sz="5400" spc="300" dirty="0">
                <a:solidFill>
                  <a:srgbClr val="2E6C9E"/>
                </a:solidFill>
                <a:latin typeface="三极综艺简体120" panose="00000500000000000000" pitchFamily="2" charset="-122"/>
                <a:ea typeface="三极综艺简体120" panose="00000500000000000000" pitchFamily="2" charset="-122"/>
              </a:rPr>
              <a:t>传染病分类</a:t>
            </a:r>
            <a:endParaRPr lang="zh-CN" altLang="en-US" sz="5400" spc="300" dirty="0">
              <a:solidFill>
                <a:srgbClr val="2E6C9E"/>
              </a:solidFill>
              <a:latin typeface="三极综艺简体120" panose="00000500000000000000" pitchFamily="2" charset="-122"/>
              <a:ea typeface="三极综艺简体120" panose="00000500000000000000" pitchFamily="2" charset="-122"/>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93139"/>
            <a:ext cx="6389226" cy="4564861"/>
          </a:xfrm>
          <a:prstGeom prst="rect">
            <a:avLst/>
          </a:prstGeom>
        </p:spPr>
      </p:pic>
      <p:sp>
        <p:nvSpPr>
          <p:cNvPr id="37" name="矩形: 圆角 36"/>
          <p:cNvSpPr/>
          <p:nvPr/>
        </p:nvSpPr>
        <p:spPr>
          <a:xfrm>
            <a:off x="6371348" y="2826023"/>
            <a:ext cx="1952232" cy="406400"/>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t>Part-02</a:t>
            </a:r>
            <a:endParaRPr lang="zh-CN" altLang="en-US" sz="2800" b="1" dirty="0"/>
          </a:p>
        </p:txBody>
      </p:sp>
    </p:spTree>
    <p:custDataLst>
      <p:tags r:id="rId3"/>
    </p:custDataLst>
  </p:cSld>
  <p:clrMapOvr>
    <a:masterClrMapping/>
  </p:clrMapOvr>
  <p:transition spd="slow" advTm="484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955" y="562734"/>
            <a:ext cx="2872645" cy="43294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传染病分类</a:t>
            </a:r>
            <a:endParaRPr lang="zh-CN" altLang="en-US" sz="2400" spc="300" dirty="0">
              <a:latin typeface="三极综艺简体120" panose="00000500000000000000" pitchFamily="2" charset="-122"/>
              <a:ea typeface="三极综艺简体120" panose="00000500000000000000" pitchFamily="2" charset="-122"/>
            </a:endParaRPr>
          </a:p>
        </p:txBody>
      </p:sp>
      <p:sp>
        <p:nvSpPr>
          <p:cNvPr id="19" name="矩形 18"/>
          <p:cNvSpPr/>
          <p:nvPr/>
        </p:nvSpPr>
        <p:spPr>
          <a:xfrm>
            <a:off x="2375629" y="2034577"/>
            <a:ext cx="5081811" cy="1324273"/>
          </a:xfrm>
          <a:prstGeom prst="rect">
            <a:avLst/>
          </a:prstGeom>
        </p:spPr>
        <p:txBody>
          <a:bodyPr wrap="square">
            <a:spAutoFit/>
          </a:bodyPr>
          <a:lstStyle/>
          <a:p>
            <a:pPr algn="just">
              <a:lnSpc>
                <a:spcPct val="20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肠道传染病：粪－口传播。</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a:p>
            <a:pPr algn="just">
              <a:lnSpc>
                <a:spcPct val="20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霍乱、脊髓灰质炎、甲肝、戊肝、伤寒、肠出血性大肠杆菌</a:t>
            </a:r>
            <a:r>
              <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O157</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a:t>
            </a:r>
            <a:r>
              <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H7</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感染性腹泻、痢疾、病毒性感染性腹泻等。</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sp>
        <p:nvSpPr>
          <p:cNvPr id="14" name="矩形 13"/>
          <p:cNvSpPr/>
          <p:nvPr/>
        </p:nvSpPr>
        <p:spPr>
          <a:xfrm>
            <a:off x="2375629" y="4300257"/>
            <a:ext cx="5081811" cy="893386"/>
          </a:xfrm>
          <a:prstGeom prst="rect">
            <a:avLst/>
          </a:prstGeom>
        </p:spPr>
        <p:txBody>
          <a:bodyPr wrap="square">
            <a:spAutoFit/>
          </a:bodyPr>
          <a:lstStyle/>
          <a:p>
            <a:pPr algn="just">
              <a:lnSpc>
                <a:spcPct val="20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呼吸道传染病：飞沫传播。</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a:p>
            <a:pPr algn="just">
              <a:lnSpc>
                <a:spcPct val="200000"/>
              </a:lnSpc>
            </a:pP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肺结核、流感、麻疹、白喉、流脑、风疹、军团菌、</a:t>
            </a:r>
            <a:r>
              <a:rPr lang="en-US" altLang="zh-CN"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SARS</a:t>
            </a:r>
            <a:r>
              <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rPr>
              <a:t>。</a:t>
            </a:r>
            <a:endParaRPr lang="zh-CN" altLang="en-US" sz="1400"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10" name="椭圆 9"/>
          <p:cNvSpPr/>
          <p:nvPr/>
        </p:nvSpPr>
        <p:spPr>
          <a:xfrm>
            <a:off x="1330960" y="2428240"/>
            <a:ext cx="751840" cy="751840"/>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01</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sp>
        <p:nvSpPr>
          <p:cNvPr id="17" name="椭圆 16"/>
          <p:cNvSpPr/>
          <p:nvPr/>
        </p:nvSpPr>
        <p:spPr>
          <a:xfrm>
            <a:off x="1330960" y="4450080"/>
            <a:ext cx="751840" cy="751840"/>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思源黑体 CN Medium" panose="020B0600000000000000" pitchFamily="34" charset="-122"/>
                <a:ea typeface="思源黑体 CN Medium" panose="020B0600000000000000" pitchFamily="34" charset="-122"/>
              </a:rPr>
              <a:t>02</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cxnSp>
        <p:nvCxnSpPr>
          <p:cNvPr id="12" name="直接连接符 11"/>
          <p:cNvCxnSpPr/>
          <p:nvPr/>
        </p:nvCxnSpPr>
        <p:spPr>
          <a:xfrm>
            <a:off x="1280160" y="3830320"/>
            <a:ext cx="6106160" cy="0"/>
          </a:xfrm>
          <a:prstGeom prst="line">
            <a:avLst/>
          </a:prstGeom>
        </p:spPr>
        <p:style>
          <a:lnRef idx="1">
            <a:schemeClr val="accent3"/>
          </a:lnRef>
          <a:fillRef idx="0">
            <a:schemeClr val="accent3"/>
          </a:fillRef>
          <a:effectRef idx="0">
            <a:schemeClr val="accent3"/>
          </a:effectRef>
          <a:fontRef idx="minor">
            <a:schemeClr val="tx1"/>
          </a:fontRef>
        </p:style>
      </p:cxnSp>
      <p:pic>
        <p:nvPicPr>
          <p:cNvPr id="18" name="图片 17"/>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7738534" y="2485680"/>
            <a:ext cx="3549226" cy="3136322"/>
          </a:xfrm>
          <a:prstGeom prst="rect">
            <a:avLst/>
          </a:prstGeom>
        </p:spPr>
      </p:pic>
      <p:sp>
        <p:nvSpPr>
          <p:cNvPr id="20" name="矩形 19"/>
          <p:cNvSpPr/>
          <p:nvPr/>
        </p:nvSpPr>
        <p:spPr>
          <a:xfrm>
            <a:off x="7738534" y="1865920"/>
            <a:ext cx="3549226" cy="481040"/>
          </a:xfrm>
          <a:prstGeom prst="rec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spc="300">
              <a:latin typeface="三极综艺简体120" panose="00000500000000000000" pitchFamily="2" charset="-122"/>
              <a:ea typeface="三极综艺简体120" panose="00000500000000000000" pitchFamily="2" charset="-122"/>
            </a:endParaRPr>
          </a:p>
        </p:txBody>
      </p:sp>
    </p:spTree>
    <p:custDataLst>
      <p:tags r:id="rId2"/>
    </p:custDataLst>
  </p:cSld>
  <p:clrMapOvr>
    <a:masterClrMapping/>
  </p:clrMapOvr>
  <p:transition spd="slow" advTm="704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9" grpId="0"/>
      <p:bldP spid="14" grpId="0"/>
      <p:bldP spid="10" grpId="0" animBg="1"/>
      <p:bldP spid="17"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1671" y="-1097280"/>
            <a:ext cx="13395342" cy="9052560"/>
            <a:chOff x="-5715000" y="-6019800"/>
            <a:chExt cx="25031700" cy="16916400"/>
          </a:xfrm>
        </p:grpSpPr>
        <p:grpSp>
          <p:nvGrpSpPr>
            <p:cNvPr id="3" name="组合 2"/>
            <p:cNvGrpSpPr/>
            <p:nvPr/>
          </p:nvGrpSpPr>
          <p:grpSpPr>
            <a:xfrm>
              <a:off x="-5715000" y="-6019800"/>
              <a:ext cx="419100" cy="16916400"/>
              <a:chOff x="-5715000" y="-6019800"/>
              <a:chExt cx="419100" cy="16916400"/>
            </a:xfrm>
          </p:grpSpPr>
          <p:sp>
            <p:nvSpPr>
              <p:cNvPr id="7" name="椭圆 6"/>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8897600" y="-6019800"/>
              <a:ext cx="419100" cy="16916400"/>
              <a:chOff x="-5715000" y="-6019800"/>
              <a:chExt cx="419100" cy="16916400"/>
            </a:xfrm>
          </p:grpSpPr>
          <p:sp>
            <p:nvSpPr>
              <p:cNvPr id="5" name="椭圆 4"/>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圆角 36"/>
          <p:cNvSpPr/>
          <p:nvPr/>
        </p:nvSpPr>
        <p:spPr>
          <a:xfrm>
            <a:off x="1292955" y="562734"/>
            <a:ext cx="2872645" cy="432946"/>
          </a:xfrm>
          <a:prstGeom prst="roundRect">
            <a:avLst>
              <a:gd name="adj" fmla="val 50000"/>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300" dirty="0">
                <a:latin typeface="三极综艺简体120" panose="00000500000000000000" pitchFamily="2" charset="-122"/>
                <a:ea typeface="三极综艺简体120" panose="00000500000000000000" pitchFamily="2" charset="-122"/>
              </a:rPr>
              <a:t>传染病分类</a:t>
            </a:r>
            <a:endParaRPr lang="zh-CN" altLang="en-US" sz="2400" spc="300" dirty="0">
              <a:latin typeface="三极综艺简体120" panose="00000500000000000000" pitchFamily="2" charset="-122"/>
              <a:ea typeface="三极综艺简体120" panose="00000500000000000000" pitchFamily="2" charset="-122"/>
            </a:endParaRPr>
          </a:p>
        </p:txBody>
      </p:sp>
      <p:grpSp>
        <p:nvGrpSpPr>
          <p:cNvPr id="9" name="组合 8"/>
          <p:cNvGrpSpPr/>
          <p:nvPr/>
        </p:nvGrpSpPr>
        <p:grpSpPr>
          <a:xfrm>
            <a:off x="513102" y="525501"/>
            <a:ext cx="688613" cy="458347"/>
            <a:chOff x="1878915" y="1775567"/>
            <a:chExt cx="899011" cy="598390"/>
          </a:xfrm>
        </p:grpSpPr>
        <p:sp>
          <p:nvSpPr>
            <p:cNvPr id="15" name="virus_139657"/>
            <p:cNvSpPr>
              <a:spLocks noChangeAspect="1"/>
            </p:cNvSpPr>
            <p:nvPr/>
          </p:nvSpPr>
          <p:spPr bwMode="auto">
            <a:xfrm>
              <a:off x="1878915" y="1775567"/>
              <a:ext cx="609685" cy="59839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sp>
          <p:nvSpPr>
            <p:cNvPr id="16" name="virus_139657"/>
            <p:cNvSpPr>
              <a:spLocks noChangeAspect="1"/>
            </p:cNvSpPr>
            <p:nvPr/>
          </p:nvSpPr>
          <p:spPr bwMode="auto">
            <a:xfrm>
              <a:off x="2550248" y="1826406"/>
              <a:ext cx="227678" cy="223460"/>
            </a:xfrm>
            <a:custGeom>
              <a:avLst/>
              <a:gdLst>
                <a:gd name="T0" fmla="*/ 657 w 814"/>
                <a:gd name="T1" fmla="*/ 586 h 800"/>
                <a:gd name="T2" fmla="*/ 647 w 814"/>
                <a:gd name="T3" fmla="*/ 516 h 800"/>
                <a:gd name="T4" fmla="*/ 794 w 814"/>
                <a:gd name="T5" fmla="*/ 375 h 800"/>
                <a:gd name="T6" fmla="*/ 656 w 814"/>
                <a:gd name="T7" fmla="*/ 337 h 800"/>
                <a:gd name="T8" fmla="*/ 591 w 814"/>
                <a:gd name="T9" fmla="*/ 257 h 800"/>
                <a:gd name="T10" fmla="*/ 667 w 814"/>
                <a:gd name="T11" fmla="*/ 192 h 800"/>
                <a:gd name="T12" fmla="*/ 615 w 814"/>
                <a:gd name="T13" fmla="*/ 14 h 800"/>
                <a:gd name="T14" fmla="*/ 543 w 814"/>
                <a:gd name="T15" fmla="*/ 176 h 800"/>
                <a:gd name="T16" fmla="*/ 432 w 814"/>
                <a:gd name="T17" fmla="*/ 215 h 800"/>
                <a:gd name="T18" fmla="*/ 409 w 814"/>
                <a:gd name="T19" fmla="*/ 132 h 800"/>
                <a:gd name="T20" fmla="*/ 349 w 814"/>
                <a:gd name="T21" fmla="*/ 0 h 800"/>
                <a:gd name="T22" fmla="*/ 329 w 814"/>
                <a:gd name="T23" fmla="*/ 163 h 800"/>
                <a:gd name="T24" fmla="*/ 283 w 814"/>
                <a:gd name="T25" fmla="*/ 253 h 800"/>
                <a:gd name="T26" fmla="*/ 266 w 814"/>
                <a:gd name="T27" fmla="*/ 159 h 800"/>
                <a:gd name="T28" fmla="*/ 31 w 814"/>
                <a:gd name="T29" fmla="*/ 210 h 800"/>
                <a:gd name="T30" fmla="*/ 203 w 814"/>
                <a:gd name="T31" fmla="*/ 306 h 800"/>
                <a:gd name="T32" fmla="*/ 177 w 814"/>
                <a:gd name="T33" fmla="*/ 424 h 800"/>
                <a:gd name="T34" fmla="*/ 126 w 814"/>
                <a:gd name="T35" fmla="*/ 434 h 800"/>
                <a:gd name="T36" fmla="*/ 9 w 814"/>
                <a:gd name="T37" fmla="*/ 517 h 800"/>
                <a:gd name="T38" fmla="*/ 150 w 814"/>
                <a:gd name="T39" fmla="*/ 518 h 800"/>
                <a:gd name="T40" fmla="*/ 231 w 814"/>
                <a:gd name="T41" fmla="*/ 606 h 800"/>
                <a:gd name="T42" fmla="*/ 187 w 814"/>
                <a:gd name="T43" fmla="*/ 614 h 800"/>
                <a:gd name="T44" fmla="*/ 212 w 814"/>
                <a:gd name="T45" fmla="*/ 785 h 800"/>
                <a:gd name="T46" fmla="*/ 282 w 814"/>
                <a:gd name="T47" fmla="*/ 678 h 800"/>
                <a:gd name="T48" fmla="*/ 323 w 814"/>
                <a:gd name="T49" fmla="*/ 675 h 800"/>
                <a:gd name="T50" fmla="*/ 419 w 814"/>
                <a:gd name="T51" fmla="*/ 799 h 800"/>
                <a:gd name="T52" fmla="*/ 520 w 814"/>
                <a:gd name="T53" fmla="*/ 689 h 800"/>
                <a:gd name="T54" fmla="*/ 584 w 814"/>
                <a:gd name="T55" fmla="*/ 632 h 800"/>
                <a:gd name="T56" fmla="*/ 590 w 814"/>
                <a:gd name="T57" fmla="*/ 704 h 800"/>
                <a:gd name="T58" fmla="*/ 763 w 814"/>
                <a:gd name="T59" fmla="*/ 754 h 800"/>
                <a:gd name="T60" fmla="*/ 669 w 814"/>
                <a:gd name="T61" fmla="*/ 400 h 800"/>
                <a:gd name="T62" fmla="*/ 655 w 814"/>
                <a:gd name="T63" fmla="*/ 413 h 800"/>
                <a:gd name="T64" fmla="*/ 535 w 814"/>
                <a:gd name="T65" fmla="*/ 293 h 800"/>
                <a:gd name="T66" fmla="*/ 522 w 814"/>
                <a:gd name="T67" fmla="*/ 280 h 800"/>
                <a:gd name="T68" fmla="*/ 455 w 814"/>
                <a:gd name="T69" fmla="*/ 360 h 800"/>
                <a:gd name="T70" fmla="*/ 309 w 814"/>
                <a:gd name="T71" fmla="*/ 520 h 800"/>
                <a:gd name="T72" fmla="*/ 322 w 814"/>
                <a:gd name="T73" fmla="*/ 507 h 800"/>
                <a:gd name="T74" fmla="*/ 269 w 814"/>
                <a:gd name="T75" fmla="*/ 387 h 800"/>
                <a:gd name="T76" fmla="*/ 322 w 814"/>
                <a:gd name="T77" fmla="*/ 440 h 800"/>
                <a:gd name="T78" fmla="*/ 429 w 814"/>
                <a:gd name="T79" fmla="*/ 493 h 800"/>
                <a:gd name="T80" fmla="*/ 575 w 814"/>
                <a:gd name="T81" fmla="*/ 560 h 800"/>
                <a:gd name="T82" fmla="*/ 589 w 814"/>
                <a:gd name="T83" fmla="*/ 547 h 800"/>
                <a:gd name="T84" fmla="*/ 495 w 814"/>
                <a:gd name="T85" fmla="*/ 427 h 800"/>
                <a:gd name="T86" fmla="*/ 549 w 814"/>
                <a:gd name="T87" fmla="*/ 4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800">
                  <a:moveTo>
                    <a:pt x="715" y="590"/>
                  </a:moveTo>
                  <a:cubicBezTo>
                    <a:pt x="700" y="586"/>
                    <a:pt x="685" y="586"/>
                    <a:pt x="670" y="589"/>
                  </a:cubicBezTo>
                  <a:cubicBezTo>
                    <a:pt x="665" y="589"/>
                    <a:pt x="660" y="589"/>
                    <a:pt x="657" y="586"/>
                  </a:cubicBezTo>
                  <a:lnTo>
                    <a:pt x="638" y="571"/>
                  </a:lnTo>
                  <a:cubicBezTo>
                    <a:pt x="633" y="566"/>
                    <a:pt x="631" y="559"/>
                    <a:pt x="634" y="552"/>
                  </a:cubicBezTo>
                  <a:cubicBezTo>
                    <a:pt x="639" y="541"/>
                    <a:pt x="644" y="528"/>
                    <a:pt x="647" y="516"/>
                  </a:cubicBezTo>
                  <a:cubicBezTo>
                    <a:pt x="650" y="504"/>
                    <a:pt x="664" y="496"/>
                    <a:pt x="675" y="500"/>
                  </a:cubicBezTo>
                  <a:cubicBezTo>
                    <a:pt x="700" y="510"/>
                    <a:pt x="728" y="509"/>
                    <a:pt x="752" y="496"/>
                  </a:cubicBezTo>
                  <a:cubicBezTo>
                    <a:pt x="795" y="474"/>
                    <a:pt x="814" y="420"/>
                    <a:pt x="794" y="375"/>
                  </a:cubicBezTo>
                  <a:cubicBezTo>
                    <a:pt x="779" y="342"/>
                    <a:pt x="746" y="320"/>
                    <a:pt x="709" y="320"/>
                  </a:cubicBezTo>
                  <a:cubicBezTo>
                    <a:pt x="695" y="320"/>
                    <a:pt x="682" y="323"/>
                    <a:pt x="670" y="329"/>
                  </a:cubicBezTo>
                  <a:cubicBezTo>
                    <a:pt x="665" y="331"/>
                    <a:pt x="661" y="333"/>
                    <a:pt x="656" y="337"/>
                  </a:cubicBezTo>
                  <a:cubicBezTo>
                    <a:pt x="644" y="346"/>
                    <a:pt x="629" y="342"/>
                    <a:pt x="621" y="330"/>
                  </a:cubicBezTo>
                  <a:cubicBezTo>
                    <a:pt x="614" y="317"/>
                    <a:pt x="604" y="306"/>
                    <a:pt x="595" y="294"/>
                  </a:cubicBezTo>
                  <a:cubicBezTo>
                    <a:pt x="587" y="284"/>
                    <a:pt x="585" y="269"/>
                    <a:pt x="591" y="257"/>
                  </a:cubicBezTo>
                  <a:lnTo>
                    <a:pt x="611" y="219"/>
                  </a:lnTo>
                  <a:cubicBezTo>
                    <a:pt x="617" y="208"/>
                    <a:pt x="627" y="201"/>
                    <a:pt x="637" y="200"/>
                  </a:cubicBezTo>
                  <a:cubicBezTo>
                    <a:pt x="647" y="199"/>
                    <a:pt x="657" y="196"/>
                    <a:pt x="667" y="192"/>
                  </a:cubicBezTo>
                  <a:cubicBezTo>
                    <a:pt x="697" y="178"/>
                    <a:pt x="718" y="150"/>
                    <a:pt x="721" y="118"/>
                  </a:cubicBezTo>
                  <a:cubicBezTo>
                    <a:pt x="725" y="92"/>
                    <a:pt x="716" y="65"/>
                    <a:pt x="699" y="45"/>
                  </a:cubicBezTo>
                  <a:cubicBezTo>
                    <a:pt x="678" y="21"/>
                    <a:pt x="646" y="10"/>
                    <a:pt x="615" y="14"/>
                  </a:cubicBezTo>
                  <a:cubicBezTo>
                    <a:pt x="575" y="20"/>
                    <a:pt x="543" y="52"/>
                    <a:pt x="537" y="91"/>
                  </a:cubicBezTo>
                  <a:cubicBezTo>
                    <a:pt x="534" y="109"/>
                    <a:pt x="536" y="128"/>
                    <a:pt x="543" y="144"/>
                  </a:cubicBezTo>
                  <a:cubicBezTo>
                    <a:pt x="548" y="155"/>
                    <a:pt x="548" y="167"/>
                    <a:pt x="543" y="176"/>
                  </a:cubicBezTo>
                  <a:lnTo>
                    <a:pt x="528" y="206"/>
                  </a:lnTo>
                  <a:cubicBezTo>
                    <a:pt x="520" y="221"/>
                    <a:pt x="502" y="229"/>
                    <a:pt x="487" y="224"/>
                  </a:cubicBezTo>
                  <a:cubicBezTo>
                    <a:pt x="472" y="220"/>
                    <a:pt x="449" y="217"/>
                    <a:pt x="432" y="215"/>
                  </a:cubicBezTo>
                  <a:cubicBezTo>
                    <a:pt x="427" y="215"/>
                    <a:pt x="423" y="211"/>
                    <a:pt x="422" y="206"/>
                  </a:cubicBezTo>
                  <a:lnTo>
                    <a:pt x="406" y="142"/>
                  </a:lnTo>
                  <a:cubicBezTo>
                    <a:pt x="406" y="139"/>
                    <a:pt x="407" y="135"/>
                    <a:pt x="409" y="132"/>
                  </a:cubicBezTo>
                  <a:cubicBezTo>
                    <a:pt x="425" y="113"/>
                    <a:pt x="432" y="89"/>
                    <a:pt x="427" y="64"/>
                  </a:cubicBezTo>
                  <a:cubicBezTo>
                    <a:pt x="421" y="33"/>
                    <a:pt x="397" y="8"/>
                    <a:pt x="366" y="2"/>
                  </a:cubicBezTo>
                  <a:cubicBezTo>
                    <a:pt x="360" y="1"/>
                    <a:pt x="354" y="0"/>
                    <a:pt x="349" y="0"/>
                  </a:cubicBezTo>
                  <a:cubicBezTo>
                    <a:pt x="305" y="0"/>
                    <a:pt x="269" y="36"/>
                    <a:pt x="269" y="80"/>
                  </a:cubicBezTo>
                  <a:cubicBezTo>
                    <a:pt x="269" y="113"/>
                    <a:pt x="290" y="143"/>
                    <a:pt x="321" y="155"/>
                  </a:cubicBezTo>
                  <a:cubicBezTo>
                    <a:pt x="325" y="156"/>
                    <a:pt x="328" y="159"/>
                    <a:pt x="329" y="163"/>
                  </a:cubicBezTo>
                  <a:lnTo>
                    <a:pt x="341" y="215"/>
                  </a:lnTo>
                  <a:cubicBezTo>
                    <a:pt x="343" y="220"/>
                    <a:pt x="339" y="226"/>
                    <a:pt x="334" y="228"/>
                  </a:cubicBezTo>
                  <a:cubicBezTo>
                    <a:pt x="316" y="234"/>
                    <a:pt x="299" y="243"/>
                    <a:pt x="283" y="253"/>
                  </a:cubicBezTo>
                  <a:cubicBezTo>
                    <a:pt x="277" y="257"/>
                    <a:pt x="269" y="257"/>
                    <a:pt x="263" y="253"/>
                  </a:cubicBezTo>
                  <a:cubicBezTo>
                    <a:pt x="257" y="247"/>
                    <a:pt x="257" y="239"/>
                    <a:pt x="259" y="233"/>
                  </a:cubicBezTo>
                  <a:cubicBezTo>
                    <a:pt x="269" y="210"/>
                    <a:pt x="271" y="185"/>
                    <a:pt x="266" y="159"/>
                  </a:cubicBezTo>
                  <a:cubicBezTo>
                    <a:pt x="255" y="114"/>
                    <a:pt x="218" y="77"/>
                    <a:pt x="172" y="69"/>
                  </a:cubicBezTo>
                  <a:cubicBezTo>
                    <a:pt x="128" y="61"/>
                    <a:pt x="84" y="77"/>
                    <a:pt x="56" y="110"/>
                  </a:cubicBezTo>
                  <a:cubicBezTo>
                    <a:pt x="33" y="138"/>
                    <a:pt x="24" y="174"/>
                    <a:pt x="31" y="210"/>
                  </a:cubicBezTo>
                  <a:cubicBezTo>
                    <a:pt x="40" y="258"/>
                    <a:pt x="78" y="296"/>
                    <a:pt x="127" y="305"/>
                  </a:cubicBezTo>
                  <a:cubicBezTo>
                    <a:pt x="147" y="308"/>
                    <a:pt x="167" y="307"/>
                    <a:pt x="186" y="301"/>
                  </a:cubicBezTo>
                  <a:cubicBezTo>
                    <a:pt x="192" y="299"/>
                    <a:pt x="199" y="301"/>
                    <a:pt x="203" y="306"/>
                  </a:cubicBezTo>
                  <a:lnTo>
                    <a:pt x="208" y="313"/>
                  </a:lnTo>
                  <a:cubicBezTo>
                    <a:pt x="212" y="318"/>
                    <a:pt x="213" y="325"/>
                    <a:pt x="209" y="331"/>
                  </a:cubicBezTo>
                  <a:cubicBezTo>
                    <a:pt x="192" y="359"/>
                    <a:pt x="182" y="391"/>
                    <a:pt x="177" y="424"/>
                  </a:cubicBezTo>
                  <a:cubicBezTo>
                    <a:pt x="177" y="431"/>
                    <a:pt x="171" y="436"/>
                    <a:pt x="164" y="437"/>
                  </a:cubicBezTo>
                  <a:lnTo>
                    <a:pt x="138" y="439"/>
                  </a:lnTo>
                  <a:cubicBezTo>
                    <a:pt x="134" y="439"/>
                    <a:pt x="130" y="437"/>
                    <a:pt x="126" y="434"/>
                  </a:cubicBezTo>
                  <a:cubicBezTo>
                    <a:pt x="114" y="422"/>
                    <a:pt x="98" y="415"/>
                    <a:pt x="80" y="413"/>
                  </a:cubicBezTo>
                  <a:cubicBezTo>
                    <a:pt x="51" y="412"/>
                    <a:pt x="22" y="428"/>
                    <a:pt x="10" y="454"/>
                  </a:cubicBezTo>
                  <a:cubicBezTo>
                    <a:pt x="0" y="474"/>
                    <a:pt x="0" y="497"/>
                    <a:pt x="9" y="517"/>
                  </a:cubicBezTo>
                  <a:cubicBezTo>
                    <a:pt x="18" y="537"/>
                    <a:pt x="36" y="552"/>
                    <a:pt x="57" y="558"/>
                  </a:cubicBezTo>
                  <a:cubicBezTo>
                    <a:pt x="87" y="566"/>
                    <a:pt x="121" y="552"/>
                    <a:pt x="137" y="525"/>
                  </a:cubicBezTo>
                  <a:cubicBezTo>
                    <a:pt x="140" y="522"/>
                    <a:pt x="144" y="519"/>
                    <a:pt x="150" y="518"/>
                  </a:cubicBezTo>
                  <a:lnTo>
                    <a:pt x="173" y="516"/>
                  </a:lnTo>
                  <a:cubicBezTo>
                    <a:pt x="179" y="516"/>
                    <a:pt x="185" y="521"/>
                    <a:pt x="187" y="527"/>
                  </a:cubicBezTo>
                  <a:cubicBezTo>
                    <a:pt x="196" y="556"/>
                    <a:pt x="211" y="583"/>
                    <a:pt x="231" y="606"/>
                  </a:cubicBezTo>
                  <a:cubicBezTo>
                    <a:pt x="233" y="609"/>
                    <a:pt x="233" y="613"/>
                    <a:pt x="230" y="616"/>
                  </a:cubicBezTo>
                  <a:cubicBezTo>
                    <a:pt x="228" y="619"/>
                    <a:pt x="224" y="618"/>
                    <a:pt x="222" y="617"/>
                  </a:cubicBezTo>
                  <a:cubicBezTo>
                    <a:pt x="211" y="614"/>
                    <a:pt x="199" y="613"/>
                    <a:pt x="187" y="614"/>
                  </a:cubicBezTo>
                  <a:cubicBezTo>
                    <a:pt x="147" y="617"/>
                    <a:pt x="115" y="649"/>
                    <a:pt x="110" y="688"/>
                  </a:cubicBezTo>
                  <a:cubicBezTo>
                    <a:pt x="106" y="713"/>
                    <a:pt x="114" y="738"/>
                    <a:pt x="130" y="757"/>
                  </a:cubicBezTo>
                  <a:cubicBezTo>
                    <a:pt x="150" y="780"/>
                    <a:pt x="182" y="791"/>
                    <a:pt x="212" y="785"/>
                  </a:cubicBezTo>
                  <a:cubicBezTo>
                    <a:pt x="243" y="779"/>
                    <a:pt x="269" y="756"/>
                    <a:pt x="278" y="725"/>
                  </a:cubicBezTo>
                  <a:cubicBezTo>
                    <a:pt x="283" y="711"/>
                    <a:pt x="283" y="697"/>
                    <a:pt x="280" y="683"/>
                  </a:cubicBezTo>
                  <a:cubicBezTo>
                    <a:pt x="280" y="681"/>
                    <a:pt x="281" y="679"/>
                    <a:pt x="282" y="678"/>
                  </a:cubicBezTo>
                  <a:lnTo>
                    <a:pt x="293" y="666"/>
                  </a:lnTo>
                  <a:cubicBezTo>
                    <a:pt x="295" y="664"/>
                    <a:pt x="299" y="663"/>
                    <a:pt x="301" y="664"/>
                  </a:cubicBezTo>
                  <a:cubicBezTo>
                    <a:pt x="308" y="668"/>
                    <a:pt x="315" y="671"/>
                    <a:pt x="323" y="675"/>
                  </a:cubicBezTo>
                  <a:cubicBezTo>
                    <a:pt x="331" y="678"/>
                    <a:pt x="337" y="688"/>
                    <a:pt x="336" y="698"/>
                  </a:cubicBezTo>
                  <a:cubicBezTo>
                    <a:pt x="335" y="708"/>
                    <a:pt x="336" y="717"/>
                    <a:pt x="338" y="726"/>
                  </a:cubicBezTo>
                  <a:cubicBezTo>
                    <a:pt x="346" y="765"/>
                    <a:pt x="379" y="795"/>
                    <a:pt x="419" y="799"/>
                  </a:cubicBezTo>
                  <a:cubicBezTo>
                    <a:pt x="422" y="800"/>
                    <a:pt x="426" y="800"/>
                    <a:pt x="429" y="800"/>
                  </a:cubicBezTo>
                  <a:cubicBezTo>
                    <a:pt x="480" y="800"/>
                    <a:pt x="522" y="758"/>
                    <a:pt x="522" y="707"/>
                  </a:cubicBezTo>
                  <a:cubicBezTo>
                    <a:pt x="522" y="701"/>
                    <a:pt x="522" y="695"/>
                    <a:pt x="520" y="689"/>
                  </a:cubicBezTo>
                  <a:cubicBezTo>
                    <a:pt x="518" y="678"/>
                    <a:pt x="523" y="668"/>
                    <a:pt x="532" y="663"/>
                  </a:cubicBezTo>
                  <a:cubicBezTo>
                    <a:pt x="545" y="656"/>
                    <a:pt x="558" y="647"/>
                    <a:pt x="570" y="636"/>
                  </a:cubicBezTo>
                  <a:cubicBezTo>
                    <a:pt x="575" y="633"/>
                    <a:pt x="580" y="631"/>
                    <a:pt x="584" y="632"/>
                  </a:cubicBezTo>
                  <a:cubicBezTo>
                    <a:pt x="590" y="634"/>
                    <a:pt x="593" y="637"/>
                    <a:pt x="594" y="640"/>
                  </a:cubicBezTo>
                  <a:cubicBezTo>
                    <a:pt x="596" y="644"/>
                    <a:pt x="596" y="648"/>
                    <a:pt x="595" y="652"/>
                  </a:cubicBezTo>
                  <a:cubicBezTo>
                    <a:pt x="589" y="669"/>
                    <a:pt x="587" y="686"/>
                    <a:pt x="590" y="704"/>
                  </a:cubicBezTo>
                  <a:cubicBezTo>
                    <a:pt x="597" y="746"/>
                    <a:pt x="632" y="780"/>
                    <a:pt x="675" y="786"/>
                  </a:cubicBezTo>
                  <a:cubicBezTo>
                    <a:pt x="679" y="786"/>
                    <a:pt x="684" y="787"/>
                    <a:pt x="689" y="787"/>
                  </a:cubicBezTo>
                  <a:cubicBezTo>
                    <a:pt x="717" y="787"/>
                    <a:pt x="744" y="775"/>
                    <a:pt x="763" y="754"/>
                  </a:cubicBezTo>
                  <a:cubicBezTo>
                    <a:pt x="782" y="733"/>
                    <a:pt x="791" y="705"/>
                    <a:pt x="788" y="677"/>
                  </a:cubicBezTo>
                  <a:cubicBezTo>
                    <a:pt x="784" y="636"/>
                    <a:pt x="755" y="601"/>
                    <a:pt x="715" y="590"/>
                  </a:cubicBezTo>
                  <a:close/>
                  <a:moveTo>
                    <a:pt x="669" y="400"/>
                  </a:moveTo>
                  <a:cubicBezTo>
                    <a:pt x="676" y="400"/>
                    <a:pt x="682" y="406"/>
                    <a:pt x="682" y="413"/>
                  </a:cubicBezTo>
                  <a:cubicBezTo>
                    <a:pt x="682" y="421"/>
                    <a:pt x="676" y="427"/>
                    <a:pt x="669" y="427"/>
                  </a:cubicBezTo>
                  <a:cubicBezTo>
                    <a:pt x="661" y="427"/>
                    <a:pt x="655" y="421"/>
                    <a:pt x="655" y="413"/>
                  </a:cubicBezTo>
                  <a:cubicBezTo>
                    <a:pt x="655" y="406"/>
                    <a:pt x="661" y="400"/>
                    <a:pt x="669" y="400"/>
                  </a:cubicBezTo>
                  <a:close/>
                  <a:moveTo>
                    <a:pt x="522" y="280"/>
                  </a:moveTo>
                  <a:cubicBezTo>
                    <a:pt x="529" y="280"/>
                    <a:pt x="535" y="286"/>
                    <a:pt x="535" y="293"/>
                  </a:cubicBezTo>
                  <a:cubicBezTo>
                    <a:pt x="535" y="301"/>
                    <a:pt x="529" y="307"/>
                    <a:pt x="522" y="307"/>
                  </a:cubicBezTo>
                  <a:cubicBezTo>
                    <a:pt x="515" y="307"/>
                    <a:pt x="509" y="301"/>
                    <a:pt x="509" y="293"/>
                  </a:cubicBezTo>
                  <a:cubicBezTo>
                    <a:pt x="509" y="286"/>
                    <a:pt x="515" y="280"/>
                    <a:pt x="522" y="280"/>
                  </a:cubicBezTo>
                  <a:close/>
                  <a:moveTo>
                    <a:pt x="455" y="333"/>
                  </a:moveTo>
                  <a:cubicBezTo>
                    <a:pt x="463" y="333"/>
                    <a:pt x="469" y="339"/>
                    <a:pt x="469" y="347"/>
                  </a:cubicBezTo>
                  <a:cubicBezTo>
                    <a:pt x="469" y="354"/>
                    <a:pt x="463" y="360"/>
                    <a:pt x="455" y="360"/>
                  </a:cubicBezTo>
                  <a:cubicBezTo>
                    <a:pt x="448" y="360"/>
                    <a:pt x="442" y="354"/>
                    <a:pt x="442" y="347"/>
                  </a:cubicBezTo>
                  <a:cubicBezTo>
                    <a:pt x="442" y="339"/>
                    <a:pt x="448" y="333"/>
                    <a:pt x="455" y="333"/>
                  </a:cubicBezTo>
                  <a:close/>
                  <a:moveTo>
                    <a:pt x="309" y="520"/>
                  </a:moveTo>
                  <a:cubicBezTo>
                    <a:pt x="301" y="520"/>
                    <a:pt x="295" y="514"/>
                    <a:pt x="295" y="507"/>
                  </a:cubicBezTo>
                  <a:cubicBezTo>
                    <a:pt x="295" y="499"/>
                    <a:pt x="301" y="493"/>
                    <a:pt x="309" y="493"/>
                  </a:cubicBezTo>
                  <a:cubicBezTo>
                    <a:pt x="316" y="493"/>
                    <a:pt x="322" y="499"/>
                    <a:pt x="322" y="507"/>
                  </a:cubicBezTo>
                  <a:cubicBezTo>
                    <a:pt x="322" y="514"/>
                    <a:pt x="316" y="520"/>
                    <a:pt x="309" y="520"/>
                  </a:cubicBezTo>
                  <a:close/>
                  <a:moveTo>
                    <a:pt x="322" y="440"/>
                  </a:moveTo>
                  <a:cubicBezTo>
                    <a:pt x="293" y="440"/>
                    <a:pt x="269" y="416"/>
                    <a:pt x="269" y="387"/>
                  </a:cubicBezTo>
                  <a:cubicBezTo>
                    <a:pt x="269" y="357"/>
                    <a:pt x="293" y="333"/>
                    <a:pt x="322" y="333"/>
                  </a:cubicBezTo>
                  <a:cubicBezTo>
                    <a:pt x="352" y="333"/>
                    <a:pt x="375" y="357"/>
                    <a:pt x="375" y="387"/>
                  </a:cubicBezTo>
                  <a:cubicBezTo>
                    <a:pt x="375" y="416"/>
                    <a:pt x="352" y="440"/>
                    <a:pt x="322" y="440"/>
                  </a:cubicBezTo>
                  <a:close/>
                  <a:moveTo>
                    <a:pt x="429" y="653"/>
                  </a:moveTo>
                  <a:cubicBezTo>
                    <a:pt x="385" y="653"/>
                    <a:pt x="349" y="617"/>
                    <a:pt x="349" y="573"/>
                  </a:cubicBezTo>
                  <a:cubicBezTo>
                    <a:pt x="349" y="529"/>
                    <a:pt x="385" y="493"/>
                    <a:pt x="429" y="493"/>
                  </a:cubicBezTo>
                  <a:cubicBezTo>
                    <a:pt x="473" y="493"/>
                    <a:pt x="509" y="529"/>
                    <a:pt x="509" y="573"/>
                  </a:cubicBezTo>
                  <a:cubicBezTo>
                    <a:pt x="509" y="617"/>
                    <a:pt x="473" y="653"/>
                    <a:pt x="429" y="653"/>
                  </a:cubicBezTo>
                  <a:close/>
                  <a:moveTo>
                    <a:pt x="575" y="560"/>
                  </a:moveTo>
                  <a:cubicBezTo>
                    <a:pt x="568" y="560"/>
                    <a:pt x="562" y="554"/>
                    <a:pt x="562" y="547"/>
                  </a:cubicBezTo>
                  <a:cubicBezTo>
                    <a:pt x="562" y="539"/>
                    <a:pt x="568" y="533"/>
                    <a:pt x="575" y="533"/>
                  </a:cubicBezTo>
                  <a:cubicBezTo>
                    <a:pt x="583" y="533"/>
                    <a:pt x="589" y="539"/>
                    <a:pt x="589" y="547"/>
                  </a:cubicBezTo>
                  <a:cubicBezTo>
                    <a:pt x="589" y="554"/>
                    <a:pt x="583" y="560"/>
                    <a:pt x="575" y="560"/>
                  </a:cubicBezTo>
                  <a:close/>
                  <a:moveTo>
                    <a:pt x="549" y="480"/>
                  </a:moveTo>
                  <a:cubicBezTo>
                    <a:pt x="519" y="480"/>
                    <a:pt x="495" y="456"/>
                    <a:pt x="495" y="427"/>
                  </a:cubicBezTo>
                  <a:cubicBezTo>
                    <a:pt x="495" y="397"/>
                    <a:pt x="519" y="373"/>
                    <a:pt x="549" y="373"/>
                  </a:cubicBezTo>
                  <a:cubicBezTo>
                    <a:pt x="578" y="373"/>
                    <a:pt x="602" y="397"/>
                    <a:pt x="602" y="427"/>
                  </a:cubicBezTo>
                  <a:cubicBezTo>
                    <a:pt x="602" y="456"/>
                    <a:pt x="578" y="480"/>
                    <a:pt x="549" y="480"/>
                  </a:cubicBezTo>
                  <a:close/>
                </a:path>
              </a:pathLst>
            </a:custGeom>
            <a:solidFill>
              <a:srgbClr val="2E6C9E"/>
            </a:solidFill>
            <a:ln>
              <a:noFill/>
            </a:ln>
          </p:spPr>
        </p:sp>
      </p:grpSp>
      <p:grpSp>
        <p:nvGrpSpPr>
          <p:cNvPr id="13" name="组合 12"/>
          <p:cNvGrpSpPr/>
          <p:nvPr/>
        </p:nvGrpSpPr>
        <p:grpSpPr>
          <a:xfrm>
            <a:off x="1201715" y="1790736"/>
            <a:ext cx="2872645" cy="1028038"/>
            <a:chOff x="1201715" y="1800897"/>
            <a:chExt cx="2872645" cy="1028038"/>
          </a:xfrm>
        </p:grpSpPr>
        <p:sp>
          <p:nvSpPr>
            <p:cNvPr id="12" name="矩形: 圆角 11"/>
            <p:cNvSpPr/>
            <p:nvPr/>
          </p:nvSpPr>
          <p:spPr>
            <a:xfrm>
              <a:off x="1201715" y="1800897"/>
              <a:ext cx="2872645" cy="1028038"/>
            </a:xfrm>
            <a:prstGeom prst="roundRec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22" name="矩形 21"/>
            <p:cNvSpPr/>
            <p:nvPr/>
          </p:nvSpPr>
          <p:spPr>
            <a:xfrm>
              <a:off x="1514452" y="1882177"/>
              <a:ext cx="2247171" cy="704873"/>
            </a:xfrm>
            <a:prstGeom prst="rect">
              <a:avLst/>
            </a:prstGeom>
          </p:spPr>
          <p:txBody>
            <a:bodyPr wrap="square">
              <a:spAutoFit/>
            </a:bodyPr>
            <a:lstStyle/>
            <a:p>
              <a:pPr algn="just">
                <a:lnSpc>
                  <a:spcPct val="150000"/>
                </a:lnSpc>
              </a:pP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mn-lt"/>
                </a:rPr>
                <a:t>经血液传播：艾滋病</a:t>
              </a:r>
              <a:r>
                <a:rPr lang="en-US" altLang="zh-CN" sz="1400" dirty="0">
                  <a:solidFill>
                    <a:schemeClr val="bg1"/>
                  </a:solidFill>
                  <a:latin typeface="思源黑体 CN Medium" panose="020B0600000000000000" pitchFamily="34" charset="-122"/>
                  <a:ea typeface="思源黑体 CN Medium" panose="020B0600000000000000" pitchFamily="34" charset="-122"/>
                  <a:cs typeface="+mn-ea"/>
                  <a:sym typeface="+mn-lt"/>
                </a:rPr>
                <a:t>/HIV</a:t>
              </a: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mn-lt"/>
                </a:rPr>
                <a:t>感染、乙肝、丙肝、梅毒</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grpSp>
      <p:grpSp>
        <p:nvGrpSpPr>
          <p:cNvPr id="41" name="组合 40"/>
          <p:cNvGrpSpPr/>
          <p:nvPr/>
        </p:nvGrpSpPr>
        <p:grpSpPr>
          <a:xfrm>
            <a:off x="1201715" y="3086845"/>
            <a:ext cx="2872645" cy="1034638"/>
            <a:chOff x="1201715" y="3097005"/>
            <a:chExt cx="2872645" cy="1034638"/>
          </a:xfrm>
        </p:grpSpPr>
        <p:sp>
          <p:nvSpPr>
            <p:cNvPr id="32" name="矩形: 圆角 31"/>
            <p:cNvSpPr/>
            <p:nvPr/>
          </p:nvSpPr>
          <p:spPr>
            <a:xfrm>
              <a:off x="1201715" y="3103605"/>
              <a:ext cx="2872645" cy="1028038"/>
            </a:xfrm>
            <a:prstGeom prst="roundRec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23" name="矩形 22"/>
            <p:cNvSpPr/>
            <p:nvPr/>
          </p:nvSpPr>
          <p:spPr>
            <a:xfrm>
              <a:off x="1514452" y="3097005"/>
              <a:ext cx="2247171" cy="1028038"/>
            </a:xfrm>
            <a:prstGeom prst="rect">
              <a:avLst/>
            </a:prstGeom>
          </p:spPr>
          <p:txBody>
            <a:bodyPr wrap="square">
              <a:spAutoFit/>
            </a:bodyPr>
            <a:lstStyle/>
            <a:p>
              <a:pPr algn="just">
                <a:lnSpc>
                  <a:spcPct val="150000"/>
                </a:lnSpc>
              </a:pP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mn-lt"/>
                </a:rPr>
                <a:t>性接触传播：艾滋病</a:t>
              </a:r>
              <a:r>
                <a:rPr lang="en-US" altLang="zh-CN" sz="1400" dirty="0">
                  <a:solidFill>
                    <a:schemeClr val="bg1"/>
                  </a:solidFill>
                  <a:latin typeface="思源黑体 CN Medium" panose="020B0600000000000000" pitchFamily="34" charset="-122"/>
                  <a:ea typeface="思源黑体 CN Medium" panose="020B0600000000000000" pitchFamily="34" charset="-122"/>
                  <a:cs typeface="+mn-ea"/>
                  <a:sym typeface="+mn-lt"/>
                </a:rPr>
                <a:t>/HIV</a:t>
              </a: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mn-lt"/>
                </a:rPr>
                <a:t>感染、乙肝、丙肝、梅毒、淋病等</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grpSp>
      <p:grpSp>
        <p:nvGrpSpPr>
          <p:cNvPr id="42" name="组合 41"/>
          <p:cNvGrpSpPr/>
          <p:nvPr/>
        </p:nvGrpSpPr>
        <p:grpSpPr>
          <a:xfrm>
            <a:off x="1201715" y="4396152"/>
            <a:ext cx="2872645" cy="1202008"/>
            <a:chOff x="1201715" y="4406312"/>
            <a:chExt cx="2872645" cy="1202008"/>
          </a:xfrm>
        </p:grpSpPr>
        <p:sp>
          <p:nvSpPr>
            <p:cNvPr id="33" name="矩形: 圆角 32"/>
            <p:cNvSpPr/>
            <p:nvPr/>
          </p:nvSpPr>
          <p:spPr>
            <a:xfrm>
              <a:off x="1201715" y="4406312"/>
              <a:ext cx="2872645" cy="1202008"/>
            </a:xfrm>
            <a:prstGeom prst="roundRec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24" name="矩形 23"/>
            <p:cNvSpPr/>
            <p:nvPr/>
          </p:nvSpPr>
          <p:spPr>
            <a:xfrm>
              <a:off x="1514452" y="4504873"/>
              <a:ext cx="2247171" cy="1028038"/>
            </a:xfrm>
            <a:prstGeom prst="rect">
              <a:avLst/>
            </a:prstGeom>
          </p:spPr>
          <p:txBody>
            <a:bodyPr wrap="square">
              <a:spAutoFit/>
            </a:bodyPr>
            <a:lstStyle/>
            <a:p>
              <a:pPr algn="just">
                <a:lnSpc>
                  <a:spcPct val="150000"/>
                </a:lnSpc>
              </a:pP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mn-lt"/>
                </a:rPr>
                <a:t>母婴传播：艾滋病</a:t>
              </a:r>
              <a:r>
                <a:rPr lang="en-US" altLang="zh-CN" sz="1400" dirty="0">
                  <a:solidFill>
                    <a:schemeClr val="bg1"/>
                  </a:solidFill>
                  <a:latin typeface="思源黑体 CN Medium" panose="020B0600000000000000" pitchFamily="34" charset="-122"/>
                  <a:ea typeface="思源黑体 CN Medium" panose="020B0600000000000000" pitchFamily="34" charset="-122"/>
                  <a:cs typeface="+mn-ea"/>
                  <a:sym typeface="+mn-lt"/>
                </a:rPr>
                <a:t>/HIV</a:t>
              </a: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mn-lt"/>
                </a:rPr>
                <a:t>感染、乙肝、丙肝、梅毒、淋病等</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grpSp>
      <p:grpSp>
        <p:nvGrpSpPr>
          <p:cNvPr id="47" name="组合 46"/>
          <p:cNvGrpSpPr/>
          <p:nvPr/>
        </p:nvGrpSpPr>
        <p:grpSpPr>
          <a:xfrm>
            <a:off x="7612875" y="1790736"/>
            <a:ext cx="3644406" cy="1704303"/>
            <a:chOff x="7612875" y="1800896"/>
            <a:chExt cx="3644406" cy="1704303"/>
          </a:xfrm>
        </p:grpSpPr>
        <p:sp>
          <p:nvSpPr>
            <p:cNvPr id="40" name="矩形: 圆角 39"/>
            <p:cNvSpPr/>
            <p:nvPr/>
          </p:nvSpPr>
          <p:spPr>
            <a:xfrm>
              <a:off x="7612875" y="1800896"/>
              <a:ext cx="3644406" cy="1704303"/>
            </a:xfrm>
            <a:prstGeom prst="roundRec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28" name="矩形 27"/>
            <p:cNvSpPr/>
            <p:nvPr/>
          </p:nvSpPr>
          <p:spPr>
            <a:xfrm>
              <a:off x="7880598" y="1977445"/>
              <a:ext cx="3108960" cy="1351204"/>
            </a:xfrm>
            <a:prstGeom prst="rect">
              <a:avLst/>
            </a:prstGeom>
          </p:spPr>
          <p:txBody>
            <a:bodyPr wrap="square">
              <a:spAutoFit/>
            </a:bodyPr>
            <a:lstStyle/>
            <a:p>
              <a:pPr algn="just">
                <a:lnSpc>
                  <a:spcPct val="150000"/>
                </a:lnSpc>
              </a:pP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mn-lt"/>
                </a:rPr>
                <a:t>自然疫源性疾病：鼠疫、疟疾、血吸虫病、流行性出血热、钩端螺旋体病、流行性乙脑、登革热、狂犬病、炭疽等。</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grpSp>
      <p:grpSp>
        <p:nvGrpSpPr>
          <p:cNvPr id="46" name="组合 45"/>
          <p:cNvGrpSpPr/>
          <p:nvPr/>
        </p:nvGrpSpPr>
        <p:grpSpPr>
          <a:xfrm>
            <a:off x="4407295" y="1790736"/>
            <a:ext cx="2872645" cy="1028038"/>
            <a:chOff x="4524035" y="1800897"/>
            <a:chExt cx="2872645" cy="1028038"/>
          </a:xfrm>
        </p:grpSpPr>
        <p:sp>
          <p:nvSpPr>
            <p:cNvPr id="36" name="矩形: 圆角 35"/>
            <p:cNvSpPr/>
            <p:nvPr/>
          </p:nvSpPr>
          <p:spPr>
            <a:xfrm>
              <a:off x="4524035" y="1800897"/>
              <a:ext cx="2872645" cy="1028038"/>
            </a:xfrm>
            <a:prstGeom prst="roundRec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29" name="矩形 28"/>
            <p:cNvSpPr/>
            <p:nvPr/>
          </p:nvSpPr>
          <p:spPr>
            <a:xfrm>
              <a:off x="4684372" y="1932977"/>
              <a:ext cx="2551971" cy="737235"/>
            </a:xfrm>
            <a:prstGeom prst="rect">
              <a:avLst/>
            </a:prstGeom>
          </p:spPr>
          <p:txBody>
            <a:bodyPr wrap="square">
              <a:spAutoFit/>
            </a:bodyPr>
            <a:lstStyle/>
            <a:p>
              <a:pPr algn="just">
                <a:lnSpc>
                  <a:spcPct val="150000"/>
                </a:lnSpc>
              </a:pP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mn-lt"/>
                </a:rPr>
                <a:t>呼吸道传播：</a:t>
              </a:r>
              <a:r>
                <a:rPr lang="zh-CN" sz="1400" dirty="0">
                  <a:solidFill>
                    <a:schemeClr val="bg1"/>
                  </a:solidFill>
                  <a:latin typeface="思源黑体 CN Medium" panose="020B0600000000000000" pitchFamily="34" charset="-122"/>
                  <a:ea typeface="思源黑体 CN Medium" panose="020B0600000000000000" pitchFamily="34" charset="-122"/>
                  <a:cs typeface="+mn-ea"/>
                  <a:sym typeface="+mn-lt"/>
                </a:rPr>
                <a:t>流感、肺结核、水痘、麻疹、猩红热等</a:t>
              </a:r>
              <a:endParaRPr lang="zh-CN" sz="1400"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grpSp>
      <p:grpSp>
        <p:nvGrpSpPr>
          <p:cNvPr id="44" name="组合 43"/>
          <p:cNvGrpSpPr/>
          <p:nvPr/>
        </p:nvGrpSpPr>
        <p:grpSpPr>
          <a:xfrm>
            <a:off x="4407295" y="3093445"/>
            <a:ext cx="2872645" cy="1028038"/>
            <a:chOff x="4524035" y="3103605"/>
            <a:chExt cx="2872645" cy="1028038"/>
          </a:xfrm>
        </p:grpSpPr>
        <p:sp>
          <p:nvSpPr>
            <p:cNvPr id="38" name="矩形: 圆角 37"/>
            <p:cNvSpPr/>
            <p:nvPr/>
          </p:nvSpPr>
          <p:spPr>
            <a:xfrm>
              <a:off x="4524035" y="3103605"/>
              <a:ext cx="2872645" cy="1028038"/>
            </a:xfrm>
            <a:prstGeom prst="roundRec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30" name="矩形 29"/>
            <p:cNvSpPr/>
            <p:nvPr/>
          </p:nvSpPr>
          <p:spPr>
            <a:xfrm>
              <a:off x="4684372" y="3218925"/>
              <a:ext cx="2551971" cy="737235"/>
            </a:xfrm>
            <a:prstGeom prst="rect">
              <a:avLst/>
            </a:prstGeom>
          </p:spPr>
          <p:txBody>
            <a:bodyPr wrap="square">
              <a:spAutoFit/>
            </a:bodyPr>
            <a:lstStyle/>
            <a:p>
              <a:pPr algn="just">
                <a:lnSpc>
                  <a:spcPct val="150000"/>
                </a:lnSpc>
              </a:pPr>
              <a:r>
                <a:rPr lang="zh-CN" altLang="en-US" sz="1400">
                  <a:solidFill>
                    <a:schemeClr val="bg1"/>
                  </a:solidFill>
                  <a:latin typeface="思源黑体 CN Medium" panose="020B0600000000000000" pitchFamily="34" charset="-122"/>
                  <a:ea typeface="思源黑体 CN Medium" panose="020B0600000000000000" pitchFamily="34" charset="-122"/>
                  <a:cs typeface="+mn-ea"/>
                  <a:sym typeface="+mn-lt"/>
                </a:rPr>
                <a:t>消化道</a:t>
              </a: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mn-lt"/>
                </a:rPr>
                <a:t>传播：</a:t>
              </a:r>
              <a:r>
                <a:rPr lang="zh-CN" sz="1400" dirty="0">
                  <a:solidFill>
                    <a:schemeClr val="bg1"/>
                  </a:solidFill>
                  <a:latin typeface="思源黑体 CN Medium" panose="020B0600000000000000" pitchFamily="34" charset="-122"/>
                  <a:ea typeface="思源黑体 CN Medium" panose="020B0600000000000000" pitchFamily="34" charset="-122"/>
                  <a:cs typeface="+mn-ea"/>
                  <a:sym typeface="+mn-lt"/>
                </a:rPr>
                <a:t>伤寒、细菌性痢疾、诺如病毒性腹泻</a:t>
              </a:r>
              <a:r>
                <a:rPr lang="zh-CN" altLang="en-US" sz="1400">
                  <a:solidFill>
                    <a:schemeClr val="bg1"/>
                  </a:solidFill>
                  <a:latin typeface="思源黑体 CN Medium" panose="020B0600000000000000" pitchFamily="34" charset="-122"/>
                  <a:ea typeface="思源黑体 CN Medium" panose="020B0600000000000000" pitchFamily="34" charset="-122"/>
                  <a:cs typeface="+mn-ea"/>
                  <a:sym typeface="+mn-lt"/>
                </a:rPr>
                <a:t>等</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grpSp>
      <p:grpSp>
        <p:nvGrpSpPr>
          <p:cNvPr id="43" name="组合 42"/>
          <p:cNvGrpSpPr/>
          <p:nvPr/>
        </p:nvGrpSpPr>
        <p:grpSpPr>
          <a:xfrm>
            <a:off x="4407295" y="4396152"/>
            <a:ext cx="2872645" cy="1202008"/>
            <a:chOff x="4524035" y="4406312"/>
            <a:chExt cx="2872645" cy="1202008"/>
          </a:xfrm>
        </p:grpSpPr>
        <p:sp>
          <p:nvSpPr>
            <p:cNvPr id="39" name="矩形: 圆角 38"/>
            <p:cNvSpPr/>
            <p:nvPr/>
          </p:nvSpPr>
          <p:spPr>
            <a:xfrm>
              <a:off x="4524035" y="4406312"/>
              <a:ext cx="2872645" cy="1202008"/>
            </a:xfrm>
            <a:prstGeom prst="roundRect">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sp>
          <p:nvSpPr>
            <p:cNvPr id="31" name="矩形 30"/>
            <p:cNvSpPr/>
            <p:nvPr/>
          </p:nvSpPr>
          <p:spPr>
            <a:xfrm>
              <a:off x="4684372" y="4657273"/>
              <a:ext cx="2551971" cy="737235"/>
            </a:xfrm>
            <a:prstGeom prst="rect">
              <a:avLst/>
            </a:prstGeom>
          </p:spPr>
          <p:txBody>
            <a:bodyPr wrap="square">
              <a:spAutoFit/>
            </a:bodyPr>
            <a:lstStyle/>
            <a:p>
              <a:pPr algn="just">
                <a:lnSpc>
                  <a:spcPct val="150000"/>
                </a:lnSpc>
              </a:pP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mn-lt"/>
                </a:rPr>
                <a:t>接触性传播：</a:t>
              </a:r>
              <a:r>
                <a:rPr lang="zh-CN" sz="1400" dirty="0">
                  <a:solidFill>
                    <a:schemeClr val="bg1"/>
                  </a:solidFill>
                  <a:latin typeface="思源黑体 CN Medium" panose="020B0600000000000000" pitchFamily="34" charset="-122"/>
                  <a:ea typeface="思源黑体 CN Medium" panose="020B0600000000000000" pitchFamily="34" charset="-122"/>
                  <a:cs typeface="+mn-ea"/>
                  <a:sym typeface="+mn-lt"/>
                </a:rPr>
                <a:t>流行性出血性结膜炎</a:t>
              </a: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mn-lt"/>
                </a:rPr>
                <a:t>、疥疮等</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grpSp>
      <p:grpSp>
        <p:nvGrpSpPr>
          <p:cNvPr id="53" name="组合 52"/>
          <p:cNvGrpSpPr/>
          <p:nvPr/>
        </p:nvGrpSpPr>
        <p:grpSpPr>
          <a:xfrm>
            <a:off x="7863840" y="3524646"/>
            <a:ext cx="3196838" cy="2317354"/>
            <a:chOff x="7863840" y="3524646"/>
            <a:chExt cx="3196838" cy="2317354"/>
          </a:xfrm>
        </p:grpSpPr>
        <p:sp>
          <p:nvSpPr>
            <p:cNvPr id="52" name="椭圆 51"/>
            <p:cNvSpPr/>
            <p:nvPr/>
          </p:nvSpPr>
          <p:spPr>
            <a:xfrm>
              <a:off x="7863840" y="5240226"/>
              <a:ext cx="3196838" cy="517002"/>
            </a:xfrm>
            <a:prstGeom prst="ellipse">
              <a:avLst/>
            </a:prstGeom>
            <a:solidFill>
              <a:srgbClr val="2E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Medium" panose="020B0600000000000000" pitchFamily="34" charset="-122"/>
                <a:ea typeface="思源黑体 CN Medium" panose="020B0600000000000000" pitchFamily="34" charset="-122"/>
              </a:endParaRPr>
            </a:p>
          </p:txBody>
        </p:sp>
        <p:pic>
          <p:nvPicPr>
            <p:cNvPr id="51" name="图片 50"/>
            <p:cNvPicPr>
              <a:picLocks noChangeAspect="1"/>
            </p:cNvPicPr>
            <p:nvPr/>
          </p:nvPicPr>
          <p:blipFill rotWithShape="1">
            <a:blip r:embed="rId1" cstate="screen">
              <a:extLst>
                <a:ext uri="{28A0092B-C50C-407E-A947-70E740481C1C}">
                  <a14:useLocalDpi xmlns:a14="http://schemas.microsoft.com/office/drawing/2010/main" val="0"/>
                </a:ext>
              </a:extLst>
            </a:blip>
            <a:srcRect/>
            <a:stretch>
              <a:fillRect/>
            </a:stretch>
          </p:blipFill>
          <p:spPr>
            <a:xfrm>
              <a:off x="8091751" y="3524646"/>
              <a:ext cx="2779450" cy="2317354"/>
            </a:xfrm>
            <a:prstGeom prst="rect">
              <a:avLst/>
            </a:prstGeom>
          </p:spPr>
        </p:pic>
      </p:grpSp>
    </p:spTree>
    <p:custDataLst>
      <p:tags r:id="rId2"/>
    </p:custDataLst>
  </p:cSld>
  <p:clrMapOvr>
    <a:masterClrMapping/>
  </p:clrMapOvr>
  <p:transition spd="slow" advTm="1386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p:cTn id="15" dur="500" fill="hold"/>
                                        <p:tgtEl>
                                          <p:spTgt spid="53"/>
                                        </p:tgtEl>
                                        <p:attrNameLst>
                                          <p:attrName>ppt_w</p:attrName>
                                        </p:attrNameLst>
                                      </p:cBhvr>
                                      <p:tavLst>
                                        <p:tav tm="0">
                                          <p:val>
                                            <p:fltVal val="0"/>
                                          </p:val>
                                        </p:tav>
                                        <p:tav tm="100000">
                                          <p:val>
                                            <p:strVal val="#ppt_w"/>
                                          </p:val>
                                        </p:tav>
                                      </p:tavLst>
                                    </p:anim>
                                    <p:anim calcmode="lin" valueType="num">
                                      <p:cBhvr>
                                        <p:cTn id="16" dur="500" fill="hold"/>
                                        <p:tgtEl>
                                          <p:spTgt spid="53"/>
                                        </p:tgtEl>
                                        <p:attrNameLst>
                                          <p:attrName>ppt_h</p:attrName>
                                        </p:attrNameLst>
                                      </p:cBhvr>
                                      <p:tavLst>
                                        <p:tav tm="0">
                                          <p:val>
                                            <p:fltVal val="0"/>
                                          </p:val>
                                        </p:tav>
                                        <p:tav tm="100000">
                                          <p:val>
                                            <p:strVal val="#ppt_h"/>
                                          </p:val>
                                        </p:tav>
                                      </p:tavLst>
                                    </p:anim>
                                    <p:animEffect transition="in" filter="fade">
                                      <p:cBhvr>
                                        <p:cTn id="17" dur="500"/>
                                        <p:tgtEl>
                                          <p:spTgt spid="53"/>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42" presetClass="entr" presetSubtype="0"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1000"/>
                                        <p:tgtEl>
                                          <p:spTgt spid="47"/>
                                        </p:tgtEl>
                                      </p:cBhvr>
                                    </p:animEffect>
                                    <p:anim calcmode="lin" valueType="num">
                                      <p:cBhvr>
                                        <p:cTn id="34" dur="1000" fill="hold"/>
                                        <p:tgtEl>
                                          <p:spTgt spid="47"/>
                                        </p:tgtEl>
                                        <p:attrNameLst>
                                          <p:attrName>ppt_x</p:attrName>
                                        </p:attrNameLst>
                                      </p:cBhvr>
                                      <p:tavLst>
                                        <p:tav tm="0">
                                          <p:val>
                                            <p:strVal val="#ppt_x"/>
                                          </p:val>
                                        </p:tav>
                                        <p:tav tm="100000">
                                          <p:val>
                                            <p:strVal val="#ppt_x"/>
                                          </p:val>
                                        </p:tav>
                                      </p:tavLst>
                                    </p:anim>
                                    <p:anim calcmode="lin" valueType="num">
                                      <p:cBhvr>
                                        <p:cTn id="35" dur="1000" fill="hold"/>
                                        <p:tgtEl>
                                          <p:spTgt spid="47"/>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42" presetClass="entr" presetSubtype="0" fill="hold"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1000"/>
                                        <p:tgtEl>
                                          <p:spTgt spid="46"/>
                                        </p:tgtEl>
                                      </p:cBhvr>
                                    </p:animEffect>
                                    <p:anim calcmode="lin" valueType="num">
                                      <p:cBhvr>
                                        <p:cTn id="40" dur="1000" fill="hold"/>
                                        <p:tgtEl>
                                          <p:spTgt spid="46"/>
                                        </p:tgtEl>
                                        <p:attrNameLst>
                                          <p:attrName>ppt_x</p:attrName>
                                        </p:attrNameLst>
                                      </p:cBhvr>
                                      <p:tavLst>
                                        <p:tav tm="0">
                                          <p:val>
                                            <p:strVal val="#ppt_x"/>
                                          </p:val>
                                        </p:tav>
                                        <p:tav tm="100000">
                                          <p:val>
                                            <p:strVal val="#ppt_x"/>
                                          </p:val>
                                        </p:tav>
                                      </p:tavLst>
                                    </p:anim>
                                    <p:anim calcmode="lin" valueType="num">
                                      <p:cBhvr>
                                        <p:cTn id="41" dur="1000" fill="hold"/>
                                        <p:tgtEl>
                                          <p:spTgt spid="46"/>
                                        </p:tgtEl>
                                        <p:attrNameLst>
                                          <p:attrName>ppt_y</p:attrName>
                                        </p:attrNameLst>
                                      </p:cBhvr>
                                      <p:tavLst>
                                        <p:tav tm="0">
                                          <p:val>
                                            <p:strVal val="#ppt_y+.1"/>
                                          </p:val>
                                        </p:tav>
                                        <p:tav tm="100000">
                                          <p:val>
                                            <p:strVal val="#ppt_y"/>
                                          </p:val>
                                        </p:tav>
                                      </p:tavLst>
                                    </p:anim>
                                  </p:childTnLst>
                                </p:cTn>
                              </p:par>
                            </p:childTnLst>
                          </p:cTn>
                        </p:par>
                        <p:par>
                          <p:cTn id="42" fill="hold">
                            <p:stCondLst>
                              <p:cond delay="4500"/>
                            </p:stCondLst>
                            <p:childTnLst>
                              <p:par>
                                <p:cTn id="43" presetID="42" presetClass="entr" presetSubtype="0"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1000"/>
                                        <p:tgtEl>
                                          <p:spTgt spid="44"/>
                                        </p:tgtEl>
                                      </p:cBhvr>
                                    </p:animEffect>
                                    <p:anim calcmode="lin" valueType="num">
                                      <p:cBhvr>
                                        <p:cTn id="46" dur="1000" fill="hold"/>
                                        <p:tgtEl>
                                          <p:spTgt spid="44"/>
                                        </p:tgtEl>
                                        <p:attrNameLst>
                                          <p:attrName>ppt_x</p:attrName>
                                        </p:attrNameLst>
                                      </p:cBhvr>
                                      <p:tavLst>
                                        <p:tav tm="0">
                                          <p:val>
                                            <p:strVal val="#ppt_x"/>
                                          </p:val>
                                        </p:tav>
                                        <p:tav tm="100000">
                                          <p:val>
                                            <p:strVal val="#ppt_x"/>
                                          </p:val>
                                        </p:tav>
                                      </p:tavLst>
                                    </p:anim>
                                    <p:anim calcmode="lin" valueType="num">
                                      <p:cBhvr>
                                        <p:cTn id="47" dur="1000" fill="hold"/>
                                        <p:tgtEl>
                                          <p:spTgt spid="44"/>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42" presetClass="entr" presetSubtype="0" fill="hold"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1000"/>
                                        <p:tgtEl>
                                          <p:spTgt spid="42"/>
                                        </p:tgtEl>
                                      </p:cBhvr>
                                    </p:animEffect>
                                    <p:anim calcmode="lin" valueType="num">
                                      <p:cBhvr>
                                        <p:cTn id="52" dur="1000" fill="hold"/>
                                        <p:tgtEl>
                                          <p:spTgt spid="42"/>
                                        </p:tgtEl>
                                        <p:attrNameLst>
                                          <p:attrName>ppt_x</p:attrName>
                                        </p:attrNameLst>
                                      </p:cBhvr>
                                      <p:tavLst>
                                        <p:tav tm="0">
                                          <p:val>
                                            <p:strVal val="#ppt_x"/>
                                          </p:val>
                                        </p:tav>
                                        <p:tav tm="100000">
                                          <p:val>
                                            <p:strVal val="#ppt_x"/>
                                          </p:val>
                                        </p:tav>
                                      </p:tavLst>
                                    </p:anim>
                                    <p:anim calcmode="lin" valueType="num">
                                      <p:cBhvr>
                                        <p:cTn id="53" dur="1000" fill="hold"/>
                                        <p:tgtEl>
                                          <p:spTgt spid="42"/>
                                        </p:tgtEl>
                                        <p:attrNameLst>
                                          <p:attrName>ppt_y</p:attrName>
                                        </p:attrNameLst>
                                      </p:cBhvr>
                                      <p:tavLst>
                                        <p:tav tm="0">
                                          <p:val>
                                            <p:strVal val="#ppt_y+.1"/>
                                          </p:val>
                                        </p:tav>
                                        <p:tav tm="100000">
                                          <p:val>
                                            <p:strVal val="#ppt_y"/>
                                          </p:val>
                                        </p:tav>
                                      </p:tavLst>
                                    </p:anim>
                                  </p:childTnLst>
                                </p:cTn>
                              </p:par>
                            </p:childTnLst>
                          </p:cTn>
                        </p:par>
                        <p:par>
                          <p:cTn id="54" fill="hold">
                            <p:stCondLst>
                              <p:cond delay="6500"/>
                            </p:stCondLst>
                            <p:childTnLst>
                              <p:par>
                                <p:cTn id="55" presetID="42" presetClass="entr" presetSubtype="0" fill="hold" nodeType="after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1000"/>
                                        <p:tgtEl>
                                          <p:spTgt spid="43"/>
                                        </p:tgtEl>
                                      </p:cBhvr>
                                    </p:animEffect>
                                    <p:anim calcmode="lin" valueType="num">
                                      <p:cBhvr>
                                        <p:cTn id="58" dur="1000" fill="hold"/>
                                        <p:tgtEl>
                                          <p:spTgt spid="43"/>
                                        </p:tgtEl>
                                        <p:attrNameLst>
                                          <p:attrName>ppt_x</p:attrName>
                                        </p:attrNameLst>
                                      </p:cBhvr>
                                      <p:tavLst>
                                        <p:tav tm="0">
                                          <p:val>
                                            <p:strVal val="#ppt_x"/>
                                          </p:val>
                                        </p:tav>
                                        <p:tav tm="100000">
                                          <p:val>
                                            <p:strVal val="#ppt_x"/>
                                          </p:val>
                                        </p:tav>
                                      </p:tavLst>
                                    </p:anim>
                                    <p:anim calcmode="lin" valueType="num">
                                      <p:cBhvr>
                                        <p:cTn id="5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tags/tag1.xml><?xml version="1.0" encoding="utf-8"?>
<p:tagLst xmlns:p="http://schemas.openxmlformats.org/presentationml/2006/main">
  <p:tag name="TIMING" val="|2.2"/>
</p:tagLst>
</file>

<file path=ppt/tags/tag10.xml><?xml version="1.0" encoding="utf-8"?>
<p:tagLst xmlns:p="http://schemas.openxmlformats.org/presentationml/2006/main">
  <p:tag name="TIMING" val="|0.4|1"/>
</p:tagLst>
</file>

<file path=ppt/tags/tag11.xml><?xml version="1.0" encoding="utf-8"?>
<p:tagLst xmlns:p="http://schemas.openxmlformats.org/presentationml/2006/main">
  <p:tag name="ISLIDE.ICON" val="#169658;"/>
  <p:tag name="TIMING" val="|0.4|1.1"/>
</p:tagLst>
</file>

<file path=ppt/tags/tag12.xml><?xml version="1.0" encoding="utf-8"?>
<p:tagLst xmlns:p="http://schemas.openxmlformats.org/presentationml/2006/main">
  <p:tag name="ISLIDE.ICON" val="#169658;"/>
  <p:tag name="TIMING" val="|1.5|1.1"/>
</p:tagLst>
</file>

<file path=ppt/tags/tag13.xml><?xml version="1.0" encoding="utf-8"?>
<p:tagLst xmlns:p="http://schemas.openxmlformats.org/presentationml/2006/main">
  <p:tag name="TIMING" val="|1.8|0.8"/>
</p:tagLst>
</file>

<file path=ppt/tags/tag14.xml><?xml version="1.0" encoding="utf-8"?>
<p:tagLst xmlns:p="http://schemas.openxmlformats.org/presentationml/2006/main">
  <p:tag name="ISLIDE.ICON" val="#169658;"/>
  <p:tag name="TIMING" val="|0.2|0.9"/>
</p:tagLst>
</file>

<file path=ppt/tags/tag15.xml><?xml version="1.0" encoding="utf-8"?>
<p:tagLst xmlns:p="http://schemas.openxmlformats.org/presentationml/2006/main">
  <p:tag name="ISLIDE.ICON" val="#169658;"/>
  <p:tag name="TIMING" val="|0.2|1.1"/>
</p:tagLst>
</file>

<file path=ppt/tags/tag16.xml><?xml version="1.0" encoding="utf-8"?>
<p:tagLst xmlns:p="http://schemas.openxmlformats.org/presentationml/2006/main">
  <p:tag name="ISLIDE.ICON" val="#169658;"/>
  <p:tag name="TIMING" val="|0.2|1.1"/>
</p:tagLst>
</file>

<file path=ppt/tags/tag17.xml><?xml version="1.0" encoding="utf-8"?>
<p:tagLst xmlns:p="http://schemas.openxmlformats.org/presentationml/2006/main">
  <p:tag name="ISLIDE.ICON" val="#169658;"/>
  <p:tag name="TIMING" val="|0.6|2.1|0.8"/>
</p:tagLst>
</file>

<file path=ppt/tags/tag18.xml><?xml version="1.0" encoding="utf-8"?>
<p:tagLst xmlns:p="http://schemas.openxmlformats.org/presentationml/2006/main">
  <p:tag name="ISLIDE.ICON" val="#169658;"/>
  <p:tag name="TIMING" val="|0.5"/>
</p:tagLst>
</file>

<file path=ppt/tags/tag19.xml><?xml version="1.0" encoding="utf-8"?>
<p:tagLst xmlns:p="http://schemas.openxmlformats.org/presentationml/2006/main">
  <p:tag name="ISLIDE.ICON" val="#169658;"/>
  <p:tag name="TIMING" val="|0.9|1.4|1.1|1.1"/>
</p:tagLst>
</file>

<file path=ppt/tags/tag2.xml><?xml version="1.0" encoding="utf-8"?>
<p:tagLst xmlns:p="http://schemas.openxmlformats.org/presentationml/2006/main">
  <p:tag name="TIMING" val="|0.4|1.3|1"/>
</p:tagLst>
</file>

<file path=ppt/tags/tag20.xml><?xml version="1.0" encoding="utf-8"?>
<p:tagLst xmlns:p="http://schemas.openxmlformats.org/presentationml/2006/main">
  <p:tag name="ISLIDE.ICON" val="#169658;"/>
  <p:tag name="TIMING" val="|0.8"/>
</p:tagLst>
</file>

<file path=ppt/tags/tag21.xml><?xml version="1.0" encoding="utf-8"?>
<p:tagLst xmlns:p="http://schemas.openxmlformats.org/presentationml/2006/main">
  <p:tag name="ISLIDE.ICON" val="#169658;"/>
  <p:tag name="TIMING" val="|2|2.2"/>
</p:tagLst>
</file>

<file path=ppt/tags/tag22.xml><?xml version="1.0" encoding="utf-8"?>
<p:tagLst xmlns:p="http://schemas.openxmlformats.org/presentationml/2006/main">
  <p:tag name="ISLIDE.ICON" val="#169658;"/>
  <p:tag name="TIMING" val="|1.6|0.9"/>
</p:tagLst>
</file>

<file path=ppt/tags/tag23.xml><?xml version="1.0" encoding="utf-8"?>
<p:tagLst xmlns:p="http://schemas.openxmlformats.org/presentationml/2006/main">
  <p:tag name="ISLIDE.ICON" val="#169658;"/>
  <p:tag name="TIMING" val="|1.4|1"/>
</p:tagLst>
</file>

<file path=ppt/tags/tag24.xml><?xml version="1.0" encoding="utf-8"?>
<p:tagLst xmlns:p="http://schemas.openxmlformats.org/presentationml/2006/main">
  <p:tag name="ISLIDE.ICON" val="#169658;"/>
  <p:tag name="TIMING" val="|2.5"/>
</p:tagLst>
</file>

<file path=ppt/tags/tag25.xml><?xml version="1.0" encoding="utf-8"?>
<p:tagLst xmlns:p="http://schemas.openxmlformats.org/presentationml/2006/main">
  <p:tag name="ISLIDE.ICON" val="#169658;"/>
  <p:tag name="TIMING" val="|1.2|1.5|1"/>
</p:tagLst>
</file>

<file path=ppt/tags/tag26.xml><?xml version="1.0" encoding="utf-8"?>
<p:tagLst xmlns:p="http://schemas.openxmlformats.org/presentationml/2006/main">
  <p:tag name="ISLIDE.ICON" val="#169658;"/>
  <p:tag name="TIMING" val="|1.2|1.4|2.6"/>
</p:tagLst>
</file>

<file path=ppt/tags/tag27.xml><?xml version="1.0" encoding="utf-8"?>
<p:tagLst xmlns:p="http://schemas.openxmlformats.org/presentationml/2006/main">
  <p:tag name="ISLIDE.ICON" val="#169658;"/>
  <p:tag name="TIMING" val="|0.6|1.2|2|1.1"/>
</p:tagLst>
</file>

<file path=ppt/tags/tag28.xml><?xml version="1.0" encoding="utf-8"?>
<p:tagLst xmlns:p="http://schemas.openxmlformats.org/presentationml/2006/main">
  <p:tag name="ISLIDE.ICON" val="#169658;"/>
  <p:tag name="TIMING" val="|0.8|1.5|1.3"/>
</p:tagLst>
</file>

<file path=ppt/tags/tag29.xml><?xml version="1.0" encoding="utf-8"?>
<p:tagLst xmlns:p="http://schemas.openxmlformats.org/presentationml/2006/main">
  <p:tag name="TIMING" val="|1.5|1.7"/>
</p:tagLst>
</file>

<file path=ppt/tags/tag3.xml><?xml version="1.0" encoding="utf-8"?>
<p:tagLst xmlns:p="http://schemas.openxmlformats.org/presentationml/2006/main">
  <p:tag name="TIMING" val="|0.6|1.2"/>
</p:tagLst>
</file>

<file path=ppt/tags/tag30.xml><?xml version="1.0" encoding="utf-8"?>
<p:tagLst xmlns:p="http://schemas.openxmlformats.org/presentationml/2006/main">
  <p:tag name="ISLIDE.ICON" val="#169658;"/>
  <p:tag name="TIMING" val="|0.7|2.3|0.9|1.1"/>
</p:tagLst>
</file>

<file path=ppt/tags/tag31.xml><?xml version="1.0" encoding="utf-8"?>
<p:tagLst xmlns:p="http://schemas.openxmlformats.org/presentationml/2006/main">
  <p:tag name="ISLIDE.ICON" val="#169658;"/>
  <p:tag name="TIMING" val="|0.8|2|1.1|1.2|1.2"/>
</p:tagLst>
</file>

<file path=ppt/tags/tag32.xml><?xml version="1.0" encoding="utf-8"?>
<p:tagLst xmlns:p="http://schemas.openxmlformats.org/presentationml/2006/main">
  <p:tag name="ISLIDE.ICON" val="#169658;"/>
  <p:tag name="TIMING" val="|0.7"/>
</p:tagLst>
</file>

<file path=ppt/tags/tag33.xml><?xml version="1.0" encoding="utf-8"?>
<p:tagLst xmlns:p="http://schemas.openxmlformats.org/presentationml/2006/main">
  <p:tag name="ISLIDE.ICON" val="#169658;"/>
  <p:tag name="TIMING" val="|0.7"/>
</p:tagLst>
</file>

<file path=ppt/tags/tag34.xml><?xml version="1.0" encoding="utf-8"?>
<p:tagLst xmlns:p="http://schemas.openxmlformats.org/presentationml/2006/main">
  <p:tag name="TIMING" val="|0.8"/>
</p:tagLst>
</file>

<file path=ppt/tags/tag35.xml><?xml version="1.0" encoding="utf-8"?>
<p:tagLst xmlns:p="http://schemas.openxmlformats.org/presentationml/2006/main">
  <p:tag name="TIMING" val="|2.6"/>
</p:tagLst>
</file>

<file path=ppt/tags/tag4.xml><?xml version="1.0" encoding="utf-8"?>
<p:tagLst xmlns:p="http://schemas.openxmlformats.org/presentationml/2006/main">
  <p:tag name="ISLIDE.ICON" val="#169658;"/>
  <p:tag name="TIMING" val="|0.7|0.7|1.3"/>
</p:tagLst>
</file>

<file path=ppt/tags/tag5.xml><?xml version="1.0" encoding="utf-8"?>
<p:tagLst xmlns:p="http://schemas.openxmlformats.org/presentationml/2006/main">
  <p:tag name="ISLIDE.ICON" val="#169658;"/>
  <p:tag name="TIMING" val="|0.6|0.9|1"/>
</p:tagLst>
</file>

<file path=ppt/tags/tag6.xml><?xml version="1.0" encoding="utf-8"?>
<p:tagLst xmlns:p="http://schemas.openxmlformats.org/presentationml/2006/main">
  <p:tag name="ISLIDE.ICON" val="#169658;"/>
  <p:tag name="TIMING" val="|0.3"/>
</p:tagLst>
</file>

<file path=ppt/tags/tag7.xml><?xml version="1.0" encoding="utf-8"?>
<p:tagLst xmlns:p="http://schemas.openxmlformats.org/presentationml/2006/main">
  <p:tag name="TIMING" val="|0.7|1.3"/>
</p:tagLst>
</file>

<file path=ppt/tags/tag8.xml><?xml version="1.0" encoding="utf-8"?>
<p:tagLst xmlns:p="http://schemas.openxmlformats.org/presentationml/2006/main">
  <p:tag name="ISLIDE.ICON" val="#169658;"/>
  <p:tag name="TIMING" val="|0.5|2.7|1|1.1"/>
</p:tagLst>
</file>

<file path=ppt/tags/tag9.xml><?xml version="1.0" encoding="utf-8"?>
<p:tagLst xmlns:p="http://schemas.openxmlformats.org/presentationml/2006/main">
  <p:tag name="ISLIDE.ICON" val="#169658;"/>
  <p:tag name="TIMING" val="|0.7|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E6C9E"/>
        </a:solidFill>
        <a:ln>
          <a:noFill/>
        </a:ln>
      </a:spPr>
      <a:bodyPr rtlCol="0" anchor="ctr"/>
      <a:lstStyle>
        <a:defPPr algn="ctr">
          <a:defRPr sz="2000" smtClean="0">
            <a:solidFill>
              <a:schemeClr val="bg1"/>
            </a:solidFill>
            <a:latin typeface="思源黑体 CN Medium" panose="020B0600000000000000" pitchFamily="34" charset="-122"/>
            <a:ea typeface="思源黑体 CN Medium" panose="020B0600000000000000"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E6C9E"/>
        </a:solidFill>
        <a:ln>
          <a:noFill/>
        </a:ln>
      </a:spPr>
      <a:bodyPr rtlCol="0" anchor="ctr"/>
      <a:lstStyle>
        <a:defPPr algn="ctr">
          <a:defRPr sz="2000" smtClean="0">
            <a:solidFill>
              <a:schemeClr val="bg1"/>
            </a:solidFill>
            <a:latin typeface="思源黑体 CN Medium" panose="020B0600000000000000" pitchFamily="34" charset="-122"/>
            <a:ea typeface="思源黑体 CN Medium" panose="020B0600000000000000"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4515</Words>
  <Application>WPS 演示</Application>
  <PresentationFormat>自定义</PresentationFormat>
  <Paragraphs>374</Paragraphs>
  <Slides>35</Slides>
  <Notes>1</Notes>
  <HiddenSlides>0</HiddenSlides>
  <MMClips>1</MMClips>
  <ScaleCrop>false</ScaleCrop>
  <HeadingPairs>
    <vt:vector size="8" baseType="variant">
      <vt:variant>
        <vt:lpstr>已用的字体</vt:lpstr>
      </vt:variant>
      <vt:variant>
        <vt:i4>12</vt:i4>
      </vt:variant>
      <vt:variant>
        <vt:lpstr>主题</vt:lpstr>
      </vt:variant>
      <vt:variant>
        <vt:i4>2</vt:i4>
      </vt:variant>
      <vt:variant>
        <vt:lpstr>嵌入 OLE 服务器</vt:lpstr>
      </vt:variant>
      <vt:variant>
        <vt:i4>2</vt:i4>
      </vt:variant>
      <vt:variant>
        <vt:lpstr>幻灯片标题</vt:lpstr>
      </vt:variant>
      <vt:variant>
        <vt:i4>35</vt:i4>
      </vt:variant>
    </vt:vector>
  </HeadingPairs>
  <TitlesOfParts>
    <vt:vector size="51" baseType="lpstr">
      <vt:lpstr>Arial</vt:lpstr>
      <vt:lpstr>宋体</vt:lpstr>
      <vt:lpstr>Wingdings</vt:lpstr>
      <vt:lpstr>思源黑体 CN Medium</vt:lpstr>
      <vt:lpstr>黑体</vt:lpstr>
      <vt:lpstr>方正粗黑宋简体</vt:lpstr>
      <vt:lpstr>三极综艺简体120</vt:lpstr>
      <vt:lpstr>等线</vt:lpstr>
      <vt:lpstr>微软雅黑</vt:lpstr>
      <vt:lpstr>Arial Unicode MS</vt:lpstr>
      <vt:lpstr>等线 Light</vt:lpstr>
      <vt:lpstr>Calibri</vt:lpstr>
      <vt:lpstr>Office 主题​​</vt:lpstr>
      <vt:lpstr>1_Office 主题​​</vt:lpstr>
      <vt:lpstr>Paint.Picture</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Bing-</dc:creator>
  <cp:lastModifiedBy>墨栀</cp:lastModifiedBy>
  <cp:revision>44</cp:revision>
  <dcterms:created xsi:type="dcterms:W3CDTF">2020-03-07T01:37:00Z</dcterms:created>
  <dcterms:modified xsi:type="dcterms:W3CDTF">2023-08-21T07:33:28Z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C41CC60CB79F4A7EB2B497E7A796EADD_13</vt:lpwstr>
  </property>
  <property fmtid="{D5CDD505-2E9C-101B-9397-08002B2CF9AE}" pid="3" name="KSOProductBuildVer">
    <vt:lpwstr>2052-12.1.0.15120</vt:lpwstr>
  </property>
</Properties>
</file>